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09" r:id="rId2"/>
  </p:sldMasterIdLst>
  <p:notesMasterIdLst>
    <p:notesMasterId r:id="rId85"/>
  </p:notesMasterIdLst>
  <p:handoutMasterIdLst>
    <p:handoutMasterId r:id="rId86"/>
  </p:handoutMasterIdLst>
  <p:sldIdLst>
    <p:sldId id="736" r:id="rId3"/>
    <p:sldId id="554" r:id="rId4"/>
    <p:sldId id="555" r:id="rId5"/>
    <p:sldId id="618" r:id="rId6"/>
    <p:sldId id="619" r:id="rId7"/>
    <p:sldId id="683" r:id="rId8"/>
    <p:sldId id="684" r:id="rId9"/>
    <p:sldId id="685" r:id="rId10"/>
    <p:sldId id="686" r:id="rId11"/>
    <p:sldId id="687" r:id="rId12"/>
    <p:sldId id="688" r:id="rId13"/>
    <p:sldId id="605" r:id="rId14"/>
    <p:sldId id="689" r:id="rId15"/>
    <p:sldId id="690" r:id="rId16"/>
    <p:sldId id="607" r:id="rId17"/>
    <p:sldId id="718" r:id="rId18"/>
    <p:sldId id="609" r:id="rId19"/>
    <p:sldId id="610" r:id="rId20"/>
    <p:sldId id="611" r:id="rId21"/>
    <p:sldId id="612" r:id="rId22"/>
    <p:sldId id="613" r:id="rId23"/>
    <p:sldId id="614" r:id="rId24"/>
    <p:sldId id="615" r:id="rId25"/>
    <p:sldId id="692" r:id="rId26"/>
    <p:sldId id="719" r:id="rId27"/>
    <p:sldId id="735" r:id="rId28"/>
    <p:sldId id="556" r:id="rId29"/>
    <p:sldId id="557" r:id="rId30"/>
    <p:sldId id="558" r:id="rId31"/>
    <p:sldId id="698" r:id="rId32"/>
    <p:sldId id="562" r:id="rId33"/>
    <p:sldId id="720" r:id="rId34"/>
    <p:sldId id="601" r:id="rId35"/>
    <p:sldId id="630" r:id="rId36"/>
    <p:sldId id="631" r:id="rId37"/>
    <p:sldId id="632" r:id="rId38"/>
    <p:sldId id="737" r:id="rId39"/>
    <p:sldId id="676" r:id="rId40"/>
    <p:sldId id="677" r:id="rId41"/>
    <p:sldId id="710" r:id="rId42"/>
    <p:sldId id="711" r:id="rId43"/>
    <p:sldId id="712" r:id="rId44"/>
    <p:sldId id="713" r:id="rId45"/>
    <p:sldId id="709" r:id="rId46"/>
    <p:sldId id="633" r:id="rId47"/>
    <p:sldId id="634" r:id="rId48"/>
    <p:sldId id="680" r:id="rId49"/>
    <p:sldId id="635" r:id="rId50"/>
    <p:sldId id="681" r:id="rId51"/>
    <p:sldId id="550" r:id="rId52"/>
    <p:sldId id="398" r:id="rId53"/>
    <p:sldId id="395" r:id="rId54"/>
    <p:sldId id="396" r:id="rId55"/>
    <p:sldId id="453" r:id="rId56"/>
    <p:sldId id="465" r:id="rId57"/>
    <p:sldId id="466" r:id="rId58"/>
    <p:sldId id="467" r:id="rId59"/>
    <p:sldId id="468" r:id="rId60"/>
    <p:sldId id="397" r:id="rId61"/>
    <p:sldId id="596" r:id="rId62"/>
    <p:sldId id="492" r:id="rId63"/>
    <p:sldId id="476" r:id="rId64"/>
    <p:sldId id="694" r:id="rId65"/>
    <p:sldId id="695" r:id="rId66"/>
    <p:sldId id="696" r:id="rId67"/>
    <p:sldId id="697" r:id="rId68"/>
    <p:sldId id="502" r:id="rId69"/>
    <p:sldId id="645" r:id="rId70"/>
    <p:sldId id="552" r:id="rId71"/>
    <p:sldId id="646" r:id="rId72"/>
    <p:sldId id="504" r:id="rId73"/>
    <p:sldId id="505" r:id="rId74"/>
    <p:sldId id="506" r:id="rId75"/>
    <p:sldId id="491" r:id="rId76"/>
    <p:sldId id="507" r:id="rId77"/>
    <p:sldId id="642" r:id="rId78"/>
    <p:sldId id="643" r:id="rId79"/>
    <p:sldId id="589" r:id="rId80"/>
    <p:sldId id="592" r:id="rId81"/>
    <p:sldId id="588" r:id="rId82"/>
    <p:sldId id="485" r:id="rId83"/>
    <p:sldId id="647" r:id="rId84"/>
  </p:sldIdLst>
  <p:sldSz cx="9144000" cy="6858000" type="screen4x3"/>
  <p:notesSz cx="6794500" cy="9931400"/>
  <p:defaultTextStyle>
    <a:defPPr>
      <a:defRPr lang="ja-JP"/>
    </a:defPPr>
    <a:lvl1pPr algn="l" rtl="0" fontAlgn="base">
      <a:spcBef>
        <a:spcPct val="0"/>
      </a:spcBef>
      <a:spcAft>
        <a:spcPct val="0"/>
      </a:spcAft>
      <a:defRPr kumimoji="1" sz="1200" b="1" kern="1200">
        <a:solidFill>
          <a:schemeClr val="tx1"/>
        </a:solidFill>
        <a:latin typeface="Arial" charset="0"/>
        <a:ea typeface="ＭＳ Ｐゴシック" pitchFamily="50" charset="-128"/>
        <a:cs typeface="Arial" charset="0"/>
      </a:defRPr>
    </a:lvl1pPr>
    <a:lvl2pPr marL="457200" algn="l" rtl="0" fontAlgn="base">
      <a:spcBef>
        <a:spcPct val="0"/>
      </a:spcBef>
      <a:spcAft>
        <a:spcPct val="0"/>
      </a:spcAft>
      <a:defRPr kumimoji="1" sz="1200" b="1" kern="1200">
        <a:solidFill>
          <a:schemeClr val="tx1"/>
        </a:solidFill>
        <a:latin typeface="Arial" charset="0"/>
        <a:ea typeface="ＭＳ Ｐゴシック" pitchFamily="50" charset="-128"/>
        <a:cs typeface="Arial" charset="0"/>
      </a:defRPr>
    </a:lvl2pPr>
    <a:lvl3pPr marL="914400" algn="l" rtl="0" fontAlgn="base">
      <a:spcBef>
        <a:spcPct val="0"/>
      </a:spcBef>
      <a:spcAft>
        <a:spcPct val="0"/>
      </a:spcAft>
      <a:defRPr kumimoji="1" sz="1200" b="1" kern="1200">
        <a:solidFill>
          <a:schemeClr val="tx1"/>
        </a:solidFill>
        <a:latin typeface="Arial" charset="0"/>
        <a:ea typeface="ＭＳ Ｐゴシック" pitchFamily="50" charset="-128"/>
        <a:cs typeface="Arial" charset="0"/>
      </a:defRPr>
    </a:lvl3pPr>
    <a:lvl4pPr marL="1371600" algn="l" rtl="0" fontAlgn="base">
      <a:spcBef>
        <a:spcPct val="0"/>
      </a:spcBef>
      <a:spcAft>
        <a:spcPct val="0"/>
      </a:spcAft>
      <a:defRPr kumimoji="1" sz="1200" b="1" kern="1200">
        <a:solidFill>
          <a:schemeClr val="tx1"/>
        </a:solidFill>
        <a:latin typeface="Arial" charset="0"/>
        <a:ea typeface="ＭＳ Ｐゴシック" pitchFamily="50" charset="-128"/>
        <a:cs typeface="Arial" charset="0"/>
      </a:defRPr>
    </a:lvl4pPr>
    <a:lvl5pPr marL="1828800" algn="l" rtl="0" fontAlgn="base">
      <a:spcBef>
        <a:spcPct val="0"/>
      </a:spcBef>
      <a:spcAft>
        <a:spcPct val="0"/>
      </a:spcAft>
      <a:defRPr kumimoji="1" sz="1200" b="1" kern="1200">
        <a:solidFill>
          <a:schemeClr val="tx1"/>
        </a:solidFill>
        <a:latin typeface="Arial" charset="0"/>
        <a:ea typeface="ＭＳ Ｐゴシック" pitchFamily="50" charset="-128"/>
        <a:cs typeface="Arial" charset="0"/>
      </a:defRPr>
    </a:lvl5pPr>
    <a:lvl6pPr marL="2286000" algn="l" defTabSz="914400" rtl="0" eaLnBrk="1" latinLnBrk="0" hangingPunct="1">
      <a:defRPr kumimoji="1" sz="1200" b="1" kern="1200">
        <a:solidFill>
          <a:schemeClr val="tx1"/>
        </a:solidFill>
        <a:latin typeface="Arial" charset="0"/>
        <a:ea typeface="ＭＳ Ｐゴシック" pitchFamily="50" charset="-128"/>
        <a:cs typeface="Arial" charset="0"/>
      </a:defRPr>
    </a:lvl6pPr>
    <a:lvl7pPr marL="2743200" algn="l" defTabSz="914400" rtl="0" eaLnBrk="1" latinLnBrk="0" hangingPunct="1">
      <a:defRPr kumimoji="1" sz="1200" b="1" kern="1200">
        <a:solidFill>
          <a:schemeClr val="tx1"/>
        </a:solidFill>
        <a:latin typeface="Arial" charset="0"/>
        <a:ea typeface="ＭＳ Ｐゴシック" pitchFamily="50" charset="-128"/>
        <a:cs typeface="Arial" charset="0"/>
      </a:defRPr>
    </a:lvl7pPr>
    <a:lvl8pPr marL="3200400" algn="l" defTabSz="914400" rtl="0" eaLnBrk="1" latinLnBrk="0" hangingPunct="1">
      <a:defRPr kumimoji="1" sz="1200" b="1" kern="1200">
        <a:solidFill>
          <a:schemeClr val="tx1"/>
        </a:solidFill>
        <a:latin typeface="Arial" charset="0"/>
        <a:ea typeface="ＭＳ Ｐゴシック" pitchFamily="50" charset="-128"/>
        <a:cs typeface="Arial" charset="0"/>
      </a:defRPr>
    </a:lvl8pPr>
    <a:lvl9pPr marL="3657600" algn="l" defTabSz="914400" rtl="0" eaLnBrk="1" latinLnBrk="0" hangingPunct="1">
      <a:defRPr kumimoji="1" sz="1200" b="1" kern="1200">
        <a:solidFill>
          <a:schemeClr val="tx1"/>
        </a:solidFill>
        <a:latin typeface="Arial" charset="0"/>
        <a:ea typeface="ＭＳ Ｐゴシック" pitchFamily="50"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BDFF"/>
    <a:srgbClr val="9999FF"/>
    <a:srgbClr val="0000FF"/>
    <a:srgbClr val="00FFFF"/>
    <a:srgbClr val="FFFF00"/>
    <a:srgbClr val="009900"/>
    <a:srgbClr val="00CC66"/>
    <a:srgbClr val="00FF0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205" autoAdjust="0"/>
    <p:restoredTop sz="99334" autoAdjust="0"/>
  </p:normalViewPr>
  <p:slideViewPr>
    <p:cSldViewPr>
      <p:cViewPr>
        <p:scale>
          <a:sx n="100" d="100"/>
          <a:sy n="100" d="100"/>
        </p:scale>
        <p:origin x="5" y="14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4"/>
    </p:cViewPr>
  </p:sorterViewPr>
  <p:notesViewPr>
    <p:cSldViewPr>
      <p:cViewPr varScale="1">
        <p:scale>
          <a:sx n="76" d="100"/>
          <a:sy n="76" d="100"/>
        </p:scale>
        <p:origin x="-2166" y="-102"/>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zuo%20Kuroda\Documents\My%20Documents-&#40658;&#30000;&#19968;&#38596;\IS%20in%20Japan%20China%20Korea.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Kazuo%20Kuroda\Documents\My%20Documents-&#40658;&#30000;&#19968;&#38596;\IS%20in%20ASEAN%20from%20World.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azuo%20Kuroda\Documents\My%20Documents-&#40658;&#30000;&#19968;&#38596;\IS%20in%20ASEAN%20from%20World.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azuo%20Kuroda\Documents\My%20Documents-&#40658;&#30000;&#19968;&#38596;\IS%20in%20Japan%20from%20World.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azuo%20Kuroda\Documents\My%20Documents-&#40658;&#30000;&#19968;&#38596;\IS%20in%20Japan%20from%20World.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azuo%20Kuroda\Documents\My%20Documents-&#40658;&#30000;&#19968;&#38596;\IS%20in%20Japan%20from%20World.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azuo%20Kuroda\Documents\My%20Documents-&#40658;&#30000;&#19968;&#38596;\IS%20in%20Japan%20from%20World.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azuo%20Kuroda\Documents\My%20Documents-&#40658;&#30000;&#19968;&#38596;\IS%20in%20Korea%20from%20World.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azuo%20Kuroda\Documents\My%20Documents-&#40658;&#30000;&#19968;&#38596;\IS%20in%20Korea%20from%20World.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Kazuo%20Kuroda\Documents\My%20Documents-&#40658;&#30000;&#19968;&#38596;\IS%20in%20Korea%20from%20World.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Kazuo%20Kuroda\Documents\My%20Documents-&#40658;&#30000;&#19968;&#38596;\IS%20in%20ASEAN%20from%20Worl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Sheet1!$B$2</c:f>
              <c:strCache>
                <c:ptCount val="1"/>
                <c:pt idx="0">
                  <c:v>JPN</c:v>
                </c:pt>
              </c:strCache>
            </c:strRef>
          </c:tx>
          <c:marker>
            <c:symbol val="none"/>
          </c:marker>
          <c:cat>
            <c:strRef>
              <c:f>Sheet1!$C$1:$N$1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Sheet1!$C$2:$N$2</c:f>
              <c:numCache>
                <c:formatCode>General</c:formatCode>
                <c:ptCount val="12"/>
                <c:pt idx="0">
                  <c:v>56552</c:v>
                </c:pt>
                <c:pt idx="1">
                  <c:v>59691</c:v>
                </c:pt>
                <c:pt idx="2">
                  <c:v>63637</c:v>
                </c:pt>
                <c:pt idx="3">
                  <c:v>74892</c:v>
                </c:pt>
                <c:pt idx="4">
                  <c:v>86505</c:v>
                </c:pt>
                <c:pt idx="5">
                  <c:v>117903</c:v>
                </c:pt>
                <c:pt idx="6">
                  <c:v>125917</c:v>
                </c:pt>
                <c:pt idx="7">
                  <c:v>130124</c:v>
                </c:pt>
                <c:pt idx="8">
                  <c:v>125877</c:v>
                </c:pt>
                <c:pt idx="9">
                  <c:v>126568</c:v>
                </c:pt>
                <c:pt idx="10">
                  <c:v>131599</c:v>
                </c:pt>
                <c:pt idx="11">
                  <c:v>141599</c:v>
                </c:pt>
              </c:numCache>
            </c:numRef>
          </c:val>
        </c:ser>
        <c:ser>
          <c:idx val="1"/>
          <c:order val="1"/>
          <c:tx>
            <c:strRef>
              <c:f>Sheet1!$B$3</c:f>
              <c:strCache>
                <c:ptCount val="1"/>
                <c:pt idx="0">
                  <c:v>CHN</c:v>
                </c:pt>
              </c:strCache>
            </c:strRef>
          </c:tx>
          <c:marker>
            <c:symbol val="none"/>
          </c:marker>
          <c:cat>
            <c:strRef>
              <c:f>Sheet1!$C$1:$N$1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Sheet1!$C$3:$N$3</c:f>
              <c:numCache>
                <c:formatCode>General</c:formatCode>
                <c:ptCount val="12"/>
                <c:pt idx="7">
                  <c:v>36386</c:v>
                </c:pt>
                <c:pt idx="8">
                  <c:v>42138</c:v>
                </c:pt>
                <c:pt idx="9">
                  <c:v>51038</c:v>
                </c:pt>
                <c:pt idx="10">
                  <c:v>61211</c:v>
                </c:pt>
                <c:pt idx="11">
                  <c:v>71673</c:v>
                </c:pt>
              </c:numCache>
            </c:numRef>
          </c:val>
        </c:ser>
        <c:ser>
          <c:idx val="2"/>
          <c:order val="2"/>
          <c:tx>
            <c:strRef>
              <c:f>Sheet1!$B$4</c:f>
              <c:strCache>
                <c:ptCount val="1"/>
                <c:pt idx="0">
                  <c:v>KOR</c:v>
                </c:pt>
              </c:strCache>
            </c:strRef>
          </c:tx>
          <c:marker>
            <c:symbol val="none"/>
          </c:marker>
          <c:cat>
            <c:strRef>
              <c:f>Sheet1!$C$1:$N$1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Sheet1!$C$4:$N$4</c:f>
              <c:numCache>
                <c:formatCode>General</c:formatCode>
                <c:ptCount val="12"/>
                <c:pt idx="0">
                  <c:v>2869</c:v>
                </c:pt>
                <c:pt idx="1">
                  <c:v>3373</c:v>
                </c:pt>
                <c:pt idx="2">
                  <c:v>3850</c:v>
                </c:pt>
                <c:pt idx="3">
                  <c:v>4956</c:v>
                </c:pt>
                <c:pt idx="4">
                  <c:v>7843</c:v>
                </c:pt>
                <c:pt idx="5">
                  <c:v>10778</c:v>
                </c:pt>
                <c:pt idx="6">
                  <c:v>15497</c:v>
                </c:pt>
                <c:pt idx="7">
                  <c:v>22260</c:v>
                </c:pt>
                <c:pt idx="8">
                  <c:v>31943</c:v>
                </c:pt>
                <c:pt idx="9">
                  <c:v>40322</c:v>
                </c:pt>
                <c:pt idx="10">
                  <c:v>50030</c:v>
                </c:pt>
                <c:pt idx="11">
                  <c:v>59194</c:v>
                </c:pt>
              </c:numCache>
            </c:numRef>
          </c:val>
        </c:ser>
        <c:marker val="1"/>
        <c:axId val="92215168"/>
        <c:axId val="92216704"/>
      </c:lineChart>
      <c:catAx>
        <c:axId val="92215168"/>
        <c:scaling>
          <c:orientation val="minMax"/>
        </c:scaling>
        <c:axPos val="b"/>
        <c:numFmt formatCode="General" sourceLinked="1"/>
        <c:tickLblPos val="nextTo"/>
        <c:crossAx val="92216704"/>
        <c:crosses val="autoZero"/>
        <c:auto val="1"/>
        <c:lblAlgn val="ctr"/>
        <c:lblOffset val="100"/>
      </c:catAx>
      <c:valAx>
        <c:axId val="92216704"/>
        <c:scaling>
          <c:orientation val="minMax"/>
        </c:scaling>
        <c:axPos val="l"/>
        <c:majorGridlines/>
        <c:numFmt formatCode="General" sourceLinked="1"/>
        <c:tickLblPos val="nextTo"/>
        <c:crossAx val="92215168"/>
        <c:crosses val="autoZero"/>
        <c:crossBetween val="between"/>
      </c:valAx>
    </c:plotArea>
    <c:legend>
      <c:legendPos val="r"/>
      <c:layout/>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Sheet1!$A$2</c:f>
              <c:strCache>
                <c:ptCount val="1"/>
                <c:pt idx="0">
                  <c:v>Students from China in Malaysia</c:v>
                </c:pt>
              </c:strCache>
            </c:strRef>
          </c:tx>
          <c:marker>
            <c:symbol val="none"/>
          </c:marker>
          <c:cat>
            <c:strRef>
              <c:f>Sheet1!$B$1:$N$1</c:f>
              <c:strCach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Sheet1!$B$2:$N$2</c:f>
              <c:numCache>
                <c:formatCode>General</c:formatCode>
                <c:ptCount val="13"/>
                <c:pt idx="0">
                  <c:v>76</c:v>
                </c:pt>
                <c:pt idx="1">
                  <c:v>79</c:v>
                </c:pt>
                <c:pt idx="2">
                  <c:v>5976</c:v>
                </c:pt>
                <c:pt idx="3">
                  <c:v>4837</c:v>
                </c:pt>
                <c:pt idx="4">
                  <c:v>10849</c:v>
                </c:pt>
                <c:pt idx="5">
                  <c:v>10447</c:v>
                </c:pt>
                <c:pt idx="6">
                  <c:v>5494</c:v>
                </c:pt>
                <c:pt idx="7">
                  <c:v>5494</c:v>
                </c:pt>
                <c:pt idx="8">
                  <c:v>5507</c:v>
                </c:pt>
                <c:pt idx="9">
                  <c:v>5810</c:v>
                </c:pt>
                <c:pt idx="10">
                  <c:v>5618</c:v>
                </c:pt>
                <c:pt idx="11">
                  <c:v>7076</c:v>
                </c:pt>
                <c:pt idx="12">
                  <c:v>7621</c:v>
                </c:pt>
              </c:numCache>
            </c:numRef>
          </c:val>
        </c:ser>
        <c:ser>
          <c:idx val="1"/>
          <c:order val="1"/>
          <c:tx>
            <c:strRef>
              <c:f>Sheet1!$A$3</c:f>
              <c:strCache>
                <c:ptCount val="1"/>
                <c:pt idx="0">
                  <c:v>International students in Malaysia  Total</c:v>
                </c:pt>
              </c:strCache>
            </c:strRef>
          </c:tx>
          <c:marker>
            <c:symbol val="none"/>
          </c:marker>
          <c:cat>
            <c:strRef>
              <c:f>Sheet1!$B$1:$N$1</c:f>
              <c:strCach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Sheet1!$B$3:$N$3</c:f>
              <c:numCache>
                <c:formatCode>General</c:formatCode>
                <c:ptCount val="13"/>
                <c:pt idx="0">
                  <c:v>3128</c:v>
                </c:pt>
                <c:pt idx="1">
                  <c:v>3508</c:v>
                </c:pt>
                <c:pt idx="2">
                  <c:v>18892</c:v>
                </c:pt>
                <c:pt idx="3">
                  <c:v>16480</c:v>
                </c:pt>
                <c:pt idx="4">
                  <c:v>27731</c:v>
                </c:pt>
                <c:pt idx="5">
                  <c:v>30407</c:v>
                </c:pt>
                <c:pt idx="6">
                  <c:v>23441</c:v>
                </c:pt>
                <c:pt idx="7">
                  <c:v>23441</c:v>
                </c:pt>
                <c:pt idx="8">
                  <c:v>24404</c:v>
                </c:pt>
                <c:pt idx="9">
                  <c:v>30581</c:v>
                </c:pt>
                <c:pt idx="10">
                  <c:v>41310</c:v>
                </c:pt>
                <c:pt idx="11">
                  <c:v>57824</c:v>
                </c:pt>
                <c:pt idx="12">
                  <c:v>64749</c:v>
                </c:pt>
              </c:numCache>
            </c:numRef>
          </c:val>
        </c:ser>
        <c:marker val="1"/>
        <c:axId val="96437376"/>
        <c:axId val="96438912"/>
      </c:lineChart>
      <c:catAx>
        <c:axId val="96437376"/>
        <c:scaling>
          <c:orientation val="minMax"/>
        </c:scaling>
        <c:axPos val="b"/>
        <c:numFmt formatCode="General" sourceLinked="1"/>
        <c:tickLblPos val="nextTo"/>
        <c:crossAx val="96438912"/>
        <c:crosses val="autoZero"/>
        <c:auto val="1"/>
        <c:lblAlgn val="ctr"/>
        <c:lblOffset val="100"/>
      </c:catAx>
      <c:valAx>
        <c:axId val="96438912"/>
        <c:scaling>
          <c:orientation val="minMax"/>
        </c:scaling>
        <c:axPos val="l"/>
        <c:majorGridlines/>
        <c:numFmt formatCode="General" sourceLinked="1"/>
        <c:tickLblPos val="nextTo"/>
        <c:crossAx val="96437376"/>
        <c:crosses val="autoZero"/>
        <c:crossBetween val="between"/>
      </c:valAx>
    </c:plotArea>
    <c:legend>
      <c:legendPos val="r"/>
      <c:layout/>
    </c:legend>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Sheet8!$A$2</c:f>
              <c:strCache>
                <c:ptCount val="1"/>
                <c:pt idx="0">
                  <c:v>International Students from China</c:v>
                </c:pt>
              </c:strCache>
            </c:strRef>
          </c:tx>
          <c:marker>
            <c:symbol val="none"/>
          </c:marker>
          <c:cat>
            <c:strRef>
              <c:f>Sheet8!$B$1:$M$1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Sheet8!$B$2:$M$2</c:f>
              <c:numCache>
                <c:formatCode>General</c:formatCode>
                <c:ptCount val="12"/>
                <c:pt idx="0">
                  <c:v>53</c:v>
                </c:pt>
                <c:pt idx="1">
                  <c:v>53</c:v>
                </c:pt>
                <c:pt idx="2">
                  <c:v>26</c:v>
                </c:pt>
                <c:pt idx="3">
                  <c:v>46</c:v>
                </c:pt>
                <c:pt idx="4">
                  <c:v>46</c:v>
                </c:pt>
                <c:pt idx="5">
                  <c:v>46</c:v>
                </c:pt>
                <c:pt idx="6">
                  <c:v>102</c:v>
                </c:pt>
                <c:pt idx="7">
                  <c:v>102</c:v>
                </c:pt>
                <c:pt idx="8">
                  <c:v>445</c:v>
                </c:pt>
                <c:pt idx="9">
                  <c:v>303</c:v>
                </c:pt>
                <c:pt idx="10">
                  <c:v>303</c:v>
                </c:pt>
                <c:pt idx="11">
                  <c:v>612</c:v>
                </c:pt>
              </c:numCache>
            </c:numRef>
          </c:val>
        </c:ser>
        <c:ser>
          <c:idx val="1"/>
          <c:order val="1"/>
          <c:tx>
            <c:strRef>
              <c:f>Sheet8!$A$3</c:f>
              <c:strCache>
                <c:ptCount val="1"/>
                <c:pt idx="0">
                  <c:v>International students in Vietnam</c:v>
                </c:pt>
              </c:strCache>
            </c:strRef>
          </c:tx>
          <c:marker>
            <c:symbol val="none"/>
          </c:marker>
          <c:cat>
            <c:strRef>
              <c:f>Sheet8!$B$1:$M$1</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Sheet8!$B$3:$M$3</c:f>
              <c:numCache>
                <c:formatCode>General</c:formatCode>
                <c:ptCount val="12"/>
                <c:pt idx="0">
                  <c:v>509</c:v>
                </c:pt>
                <c:pt idx="1">
                  <c:v>622</c:v>
                </c:pt>
                <c:pt idx="2">
                  <c:v>661</c:v>
                </c:pt>
                <c:pt idx="3">
                  <c:v>936</c:v>
                </c:pt>
                <c:pt idx="4">
                  <c:v>1048</c:v>
                </c:pt>
                <c:pt idx="5">
                  <c:v>1048</c:v>
                </c:pt>
                <c:pt idx="6">
                  <c:v>2053</c:v>
                </c:pt>
                <c:pt idx="7">
                  <c:v>2053</c:v>
                </c:pt>
                <c:pt idx="8">
                  <c:v>3230</c:v>
                </c:pt>
                <c:pt idx="9">
                  <c:v>3362</c:v>
                </c:pt>
                <c:pt idx="10">
                  <c:v>4207</c:v>
                </c:pt>
                <c:pt idx="11">
                  <c:v>3260</c:v>
                </c:pt>
              </c:numCache>
            </c:numRef>
          </c:val>
        </c:ser>
        <c:marker val="1"/>
        <c:axId val="96476160"/>
        <c:axId val="96477952"/>
      </c:lineChart>
      <c:catAx>
        <c:axId val="96476160"/>
        <c:scaling>
          <c:orientation val="minMax"/>
        </c:scaling>
        <c:axPos val="b"/>
        <c:tickLblPos val="nextTo"/>
        <c:crossAx val="96477952"/>
        <c:crosses val="autoZero"/>
        <c:auto val="1"/>
        <c:lblAlgn val="ctr"/>
        <c:lblOffset val="100"/>
      </c:catAx>
      <c:valAx>
        <c:axId val="96477952"/>
        <c:scaling>
          <c:orientation val="minMax"/>
        </c:scaling>
        <c:axPos val="l"/>
        <c:majorGridlines/>
        <c:numFmt formatCode="General" sourceLinked="1"/>
        <c:tickLblPos val="nextTo"/>
        <c:crossAx val="96476160"/>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lineChart>
        <c:grouping val="standard"/>
        <c:ser>
          <c:idx val="0"/>
          <c:order val="0"/>
          <c:tx>
            <c:strRef>
              <c:f>Sheet1!$A$2</c:f>
              <c:strCache>
                <c:ptCount val="1"/>
                <c:pt idx="0">
                  <c:v>Students from China in Japan</c:v>
                </c:pt>
              </c:strCache>
            </c:strRef>
          </c:tx>
          <c:marker>
            <c:symbol val="none"/>
          </c:marker>
          <c:cat>
            <c:strRef>
              <c:f>Sheet1!$B$1:$N$1</c:f>
              <c:strCach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Sheet1!$B$2:$N$2</c:f>
              <c:numCache>
                <c:formatCode>General</c:formatCode>
                <c:ptCount val="13"/>
                <c:pt idx="0">
                  <c:v>25418</c:v>
                </c:pt>
                <c:pt idx="1">
                  <c:v>25655</c:v>
                </c:pt>
                <c:pt idx="2">
                  <c:v>28076</c:v>
                </c:pt>
                <c:pt idx="3">
                  <c:v>31955</c:v>
                </c:pt>
                <c:pt idx="4">
                  <c:v>41180</c:v>
                </c:pt>
                <c:pt idx="5">
                  <c:v>51656</c:v>
                </c:pt>
                <c:pt idx="6">
                  <c:v>76130</c:v>
                </c:pt>
                <c:pt idx="7">
                  <c:v>83264</c:v>
                </c:pt>
                <c:pt idx="8">
                  <c:v>86378</c:v>
                </c:pt>
                <c:pt idx="9">
                  <c:v>80231</c:v>
                </c:pt>
                <c:pt idx="10">
                  <c:v>77916</c:v>
                </c:pt>
                <c:pt idx="11">
                  <c:v>79394</c:v>
                </c:pt>
                <c:pt idx="12">
                  <c:v>86553</c:v>
                </c:pt>
              </c:numCache>
            </c:numRef>
          </c:val>
        </c:ser>
        <c:marker val="1"/>
        <c:axId val="92244608"/>
        <c:axId val="92246400"/>
      </c:lineChart>
      <c:catAx>
        <c:axId val="92244608"/>
        <c:scaling>
          <c:orientation val="minMax"/>
        </c:scaling>
        <c:axPos val="b"/>
        <c:numFmt formatCode="General" sourceLinked="1"/>
        <c:tickLblPos val="nextTo"/>
        <c:crossAx val="92246400"/>
        <c:crosses val="autoZero"/>
        <c:auto val="1"/>
        <c:lblAlgn val="ctr"/>
        <c:lblOffset val="100"/>
      </c:catAx>
      <c:valAx>
        <c:axId val="92246400"/>
        <c:scaling>
          <c:orientation val="minMax"/>
        </c:scaling>
        <c:axPos val="l"/>
        <c:majorGridlines/>
        <c:numFmt formatCode="General" sourceLinked="1"/>
        <c:tickLblPos val="nextTo"/>
        <c:crossAx val="92244608"/>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lineChart>
        <c:grouping val="standard"/>
        <c:ser>
          <c:idx val="0"/>
          <c:order val="0"/>
          <c:tx>
            <c:strRef>
              <c:f>Sheet2!$A$2</c:f>
              <c:strCache>
                <c:ptCount val="1"/>
                <c:pt idx="0">
                  <c:v>Students from Korea in Japan</c:v>
                </c:pt>
              </c:strCache>
            </c:strRef>
          </c:tx>
          <c:marker>
            <c:symbol val="none"/>
          </c:marker>
          <c:cat>
            <c:strRef>
              <c:f>Sheet2!$B$1:$N$1</c:f>
              <c:strCach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Sheet2!$B$2:$N$2</c:f>
              <c:numCache>
                <c:formatCode>General</c:formatCode>
                <c:ptCount val="13"/>
                <c:pt idx="0">
                  <c:v>18359</c:v>
                </c:pt>
                <c:pt idx="1">
                  <c:v>18330</c:v>
                </c:pt>
                <c:pt idx="2">
                  <c:v>18237</c:v>
                </c:pt>
                <c:pt idx="3">
                  <c:v>17905</c:v>
                </c:pt>
                <c:pt idx="4">
                  <c:v>18899</c:v>
                </c:pt>
                <c:pt idx="5">
                  <c:v>19062</c:v>
                </c:pt>
                <c:pt idx="6">
                  <c:v>23280</c:v>
                </c:pt>
                <c:pt idx="7">
                  <c:v>22571</c:v>
                </c:pt>
                <c:pt idx="8">
                  <c:v>22344</c:v>
                </c:pt>
                <c:pt idx="9">
                  <c:v>22109</c:v>
                </c:pt>
                <c:pt idx="10">
                  <c:v>23290</c:v>
                </c:pt>
                <c:pt idx="11">
                  <c:v>24850</c:v>
                </c:pt>
                <c:pt idx="12">
                  <c:v>25660</c:v>
                </c:pt>
              </c:numCache>
            </c:numRef>
          </c:val>
        </c:ser>
        <c:marker val="1"/>
        <c:axId val="91790720"/>
        <c:axId val="92255360"/>
      </c:lineChart>
      <c:catAx>
        <c:axId val="91790720"/>
        <c:scaling>
          <c:orientation val="minMax"/>
        </c:scaling>
        <c:axPos val="b"/>
        <c:numFmt formatCode="General" sourceLinked="1"/>
        <c:tickLblPos val="nextTo"/>
        <c:crossAx val="92255360"/>
        <c:crosses val="autoZero"/>
        <c:auto val="1"/>
        <c:lblAlgn val="ctr"/>
        <c:lblOffset val="100"/>
      </c:catAx>
      <c:valAx>
        <c:axId val="92255360"/>
        <c:scaling>
          <c:orientation val="minMax"/>
        </c:scaling>
        <c:axPos val="l"/>
        <c:majorGridlines/>
        <c:numFmt formatCode="General" sourceLinked="1"/>
        <c:tickLblPos val="nextTo"/>
        <c:crossAx val="91790720"/>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Sheet3!$A$2</c:f>
              <c:strCache>
                <c:ptCount val="1"/>
                <c:pt idx="0">
                  <c:v>Students from Brunei Darussalam</c:v>
                </c:pt>
              </c:strCache>
            </c:strRef>
          </c:tx>
          <c:marker>
            <c:symbol val="none"/>
          </c:marker>
          <c:cat>
            <c:strRef>
              <c:f>Sheet3!$B$1:$N$1</c:f>
              <c:strCach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Sheet3!$B$2:$N$2</c:f>
              <c:numCache>
                <c:formatCode>General</c:formatCode>
                <c:ptCount val="13"/>
                <c:pt idx="0">
                  <c:v>0</c:v>
                </c:pt>
                <c:pt idx="1">
                  <c:v>2</c:v>
                </c:pt>
                <c:pt idx="2">
                  <c:v>5</c:v>
                </c:pt>
                <c:pt idx="3">
                  <c:v>5</c:v>
                </c:pt>
                <c:pt idx="4">
                  <c:v>1</c:v>
                </c:pt>
                <c:pt idx="5">
                  <c:v>4</c:v>
                </c:pt>
                <c:pt idx="6">
                  <c:v>6</c:v>
                </c:pt>
                <c:pt idx="7">
                  <c:v>8</c:v>
                </c:pt>
                <c:pt idx="8">
                  <c:v>8</c:v>
                </c:pt>
                <c:pt idx="9">
                  <c:v>14</c:v>
                </c:pt>
                <c:pt idx="10">
                  <c:v>17</c:v>
                </c:pt>
                <c:pt idx="11">
                  <c:v>44</c:v>
                </c:pt>
                <c:pt idx="12">
                  <c:v>18</c:v>
                </c:pt>
              </c:numCache>
            </c:numRef>
          </c:val>
        </c:ser>
        <c:ser>
          <c:idx val="1"/>
          <c:order val="1"/>
          <c:tx>
            <c:strRef>
              <c:f>Sheet3!$A$3</c:f>
              <c:strCache>
                <c:ptCount val="1"/>
                <c:pt idx="0">
                  <c:v>Students from Cambodia</c:v>
                </c:pt>
              </c:strCache>
            </c:strRef>
          </c:tx>
          <c:marker>
            <c:symbol val="none"/>
          </c:marker>
          <c:cat>
            <c:strRef>
              <c:f>Sheet3!$B$1:$N$1</c:f>
              <c:strCach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Sheet3!$B$3:$N$3</c:f>
              <c:numCache>
                <c:formatCode>General</c:formatCode>
                <c:ptCount val="13"/>
                <c:pt idx="0">
                  <c:v>74</c:v>
                </c:pt>
                <c:pt idx="1">
                  <c:v>95</c:v>
                </c:pt>
                <c:pt idx="2">
                  <c:v>123</c:v>
                </c:pt>
                <c:pt idx="3">
                  <c:v>132</c:v>
                </c:pt>
                <c:pt idx="4">
                  <c:v>166</c:v>
                </c:pt>
                <c:pt idx="5">
                  <c:v>204</c:v>
                </c:pt>
                <c:pt idx="6">
                  <c:v>260</c:v>
                </c:pt>
                <c:pt idx="7">
                  <c:v>278</c:v>
                </c:pt>
                <c:pt idx="8">
                  <c:v>282</c:v>
                </c:pt>
                <c:pt idx="9">
                  <c:v>282</c:v>
                </c:pt>
                <c:pt idx="10">
                  <c:v>277</c:v>
                </c:pt>
                <c:pt idx="11">
                  <c:v>289</c:v>
                </c:pt>
                <c:pt idx="12">
                  <c:v>296</c:v>
                </c:pt>
              </c:numCache>
            </c:numRef>
          </c:val>
        </c:ser>
        <c:ser>
          <c:idx val="2"/>
          <c:order val="2"/>
          <c:tx>
            <c:strRef>
              <c:f>Sheet3!$A$4</c:f>
              <c:strCache>
                <c:ptCount val="1"/>
                <c:pt idx="0">
                  <c:v>Students from Indonesia</c:v>
                </c:pt>
              </c:strCache>
            </c:strRef>
          </c:tx>
          <c:marker>
            <c:symbol val="none"/>
          </c:marker>
          <c:cat>
            <c:strRef>
              <c:f>Sheet3!$B$1:$N$1</c:f>
              <c:strCach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Sheet3!$B$4:$N$4</c:f>
              <c:numCache>
                <c:formatCode>General</c:formatCode>
                <c:ptCount val="13"/>
                <c:pt idx="0">
                  <c:v>998</c:v>
                </c:pt>
                <c:pt idx="1">
                  <c:v>1030</c:v>
                </c:pt>
                <c:pt idx="2">
                  <c:v>1143</c:v>
                </c:pt>
                <c:pt idx="3">
                  <c:v>1235</c:v>
                </c:pt>
                <c:pt idx="4">
                  <c:v>1293</c:v>
                </c:pt>
                <c:pt idx="5">
                  <c:v>1382</c:v>
                </c:pt>
                <c:pt idx="6">
                  <c:v>1474</c:v>
                </c:pt>
                <c:pt idx="7">
                  <c:v>1414</c:v>
                </c:pt>
                <c:pt idx="8">
                  <c:v>1467</c:v>
                </c:pt>
                <c:pt idx="9">
                  <c:v>1541</c:v>
                </c:pt>
                <c:pt idx="10">
                  <c:v>1578</c:v>
                </c:pt>
                <c:pt idx="11">
                  <c:v>1788</c:v>
                </c:pt>
                <c:pt idx="12">
                  <c:v>1974</c:v>
                </c:pt>
              </c:numCache>
            </c:numRef>
          </c:val>
        </c:ser>
        <c:ser>
          <c:idx val="3"/>
          <c:order val="3"/>
          <c:tx>
            <c:strRef>
              <c:f>Sheet3!$A$5</c:f>
              <c:strCache>
                <c:ptCount val="1"/>
                <c:pt idx="0">
                  <c:v>Students from Lao People's Democratic Republic</c:v>
                </c:pt>
              </c:strCache>
            </c:strRef>
          </c:tx>
          <c:marker>
            <c:symbol val="none"/>
          </c:marker>
          <c:cat>
            <c:strRef>
              <c:f>Sheet3!$B$1:$N$1</c:f>
              <c:strCach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Sheet3!$B$5:$N$5</c:f>
              <c:numCache>
                <c:formatCode>General</c:formatCode>
                <c:ptCount val="13"/>
                <c:pt idx="0">
                  <c:v>46</c:v>
                </c:pt>
                <c:pt idx="1">
                  <c:v>64</c:v>
                </c:pt>
                <c:pt idx="2">
                  <c:v>72</c:v>
                </c:pt>
                <c:pt idx="3">
                  <c:v>90</c:v>
                </c:pt>
                <c:pt idx="4">
                  <c:v>151</c:v>
                </c:pt>
                <c:pt idx="5">
                  <c:v>173</c:v>
                </c:pt>
                <c:pt idx="6">
                  <c:v>231</c:v>
                </c:pt>
                <c:pt idx="7">
                  <c:v>255</c:v>
                </c:pt>
                <c:pt idx="8">
                  <c:v>256</c:v>
                </c:pt>
                <c:pt idx="9">
                  <c:v>257</c:v>
                </c:pt>
                <c:pt idx="10">
                  <c:v>251</c:v>
                </c:pt>
                <c:pt idx="11">
                  <c:v>264</c:v>
                </c:pt>
                <c:pt idx="12">
                  <c:v>275</c:v>
                </c:pt>
              </c:numCache>
            </c:numRef>
          </c:val>
        </c:ser>
        <c:ser>
          <c:idx val="4"/>
          <c:order val="4"/>
          <c:tx>
            <c:strRef>
              <c:f>Sheet3!$A$6</c:f>
              <c:strCache>
                <c:ptCount val="1"/>
                <c:pt idx="0">
                  <c:v>Students from Malaysia</c:v>
                </c:pt>
              </c:strCache>
            </c:strRef>
          </c:tx>
          <c:marker>
            <c:symbol val="none"/>
          </c:marker>
          <c:cat>
            <c:strRef>
              <c:f>Sheet3!$B$1:$N$1</c:f>
              <c:strCach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Sheet3!$B$6:$N$6</c:f>
              <c:numCache>
                <c:formatCode>General</c:formatCode>
                <c:ptCount val="13"/>
                <c:pt idx="0">
                  <c:v>2044</c:v>
                </c:pt>
                <c:pt idx="1">
                  <c:v>1960</c:v>
                </c:pt>
                <c:pt idx="2">
                  <c:v>1956</c:v>
                </c:pt>
                <c:pt idx="3">
                  <c:v>1747</c:v>
                </c:pt>
                <c:pt idx="4">
                  <c:v>1613</c:v>
                </c:pt>
                <c:pt idx="5">
                  <c:v>1612</c:v>
                </c:pt>
                <c:pt idx="6">
                  <c:v>1841</c:v>
                </c:pt>
                <c:pt idx="7">
                  <c:v>1915</c:v>
                </c:pt>
                <c:pt idx="8">
                  <c:v>2009</c:v>
                </c:pt>
                <c:pt idx="9">
                  <c:v>2052</c:v>
                </c:pt>
                <c:pt idx="10">
                  <c:v>2012</c:v>
                </c:pt>
                <c:pt idx="11">
                  <c:v>2147</c:v>
                </c:pt>
                <c:pt idx="12">
                  <c:v>2271</c:v>
                </c:pt>
              </c:numCache>
            </c:numRef>
          </c:val>
        </c:ser>
        <c:ser>
          <c:idx val="5"/>
          <c:order val="5"/>
          <c:tx>
            <c:strRef>
              <c:f>Sheet3!$A$7</c:f>
              <c:strCache>
                <c:ptCount val="1"/>
                <c:pt idx="0">
                  <c:v>Students from Myanmar</c:v>
                </c:pt>
              </c:strCache>
            </c:strRef>
          </c:tx>
          <c:marker>
            <c:symbol val="none"/>
          </c:marker>
          <c:cat>
            <c:strRef>
              <c:f>Sheet3!$B$1:$N$1</c:f>
              <c:strCach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Sheet3!$B$7:$N$7</c:f>
              <c:numCache>
                <c:formatCode>General</c:formatCode>
                <c:ptCount val="13"/>
                <c:pt idx="0">
                  <c:v>214</c:v>
                </c:pt>
                <c:pt idx="1">
                  <c:v>242</c:v>
                </c:pt>
                <c:pt idx="2">
                  <c:v>249</c:v>
                </c:pt>
                <c:pt idx="3">
                  <c:v>273</c:v>
                </c:pt>
                <c:pt idx="4">
                  <c:v>292</c:v>
                </c:pt>
                <c:pt idx="5">
                  <c:v>329</c:v>
                </c:pt>
                <c:pt idx="6">
                  <c:v>492</c:v>
                </c:pt>
                <c:pt idx="7">
                  <c:v>579</c:v>
                </c:pt>
                <c:pt idx="8">
                  <c:v>627</c:v>
                </c:pt>
                <c:pt idx="9">
                  <c:v>720</c:v>
                </c:pt>
                <c:pt idx="10">
                  <c:v>829</c:v>
                </c:pt>
                <c:pt idx="11">
                  <c:v>922</c:v>
                </c:pt>
                <c:pt idx="12">
                  <c:v>1011</c:v>
                </c:pt>
              </c:numCache>
            </c:numRef>
          </c:val>
        </c:ser>
        <c:ser>
          <c:idx val="6"/>
          <c:order val="6"/>
          <c:tx>
            <c:strRef>
              <c:f>Sheet3!$A$8</c:f>
              <c:strCache>
                <c:ptCount val="1"/>
                <c:pt idx="0">
                  <c:v>Students from Philippines</c:v>
                </c:pt>
              </c:strCache>
            </c:strRef>
          </c:tx>
          <c:marker>
            <c:symbol val="none"/>
          </c:marker>
          <c:cat>
            <c:strRef>
              <c:f>Sheet3!$B$1:$N$1</c:f>
              <c:strCach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Sheet3!$B$8:$N$8</c:f>
              <c:numCache>
                <c:formatCode>General</c:formatCode>
                <c:ptCount val="13"/>
                <c:pt idx="0">
                  <c:v>408</c:v>
                </c:pt>
                <c:pt idx="1">
                  <c:v>399</c:v>
                </c:pt>
                <c:pt idx="2">
                  <c:v>430</c:v>
                </c:pt>
                <c:pt idx="3">
                  <c:v>439</c:v>
                </c:pt>
                <c:pt idx="4">
                  <c:v>442</c:v>
                </c:pt>
                <c:pt idx="5">
                  <c:v>424</c:v>
                </c:pt>
                <c:pt idx="6">
                  <c:v>526</c:v>
                </c:pt>
                <c:pt idx="7">
                  <c:v>552</c:v>
                </c:pt>
                <c:pt idx="8">
                  <c:v>574</c:v>
                </c:pt>
                <c:pt idx="9">
                  <c:v>575</c:v>
                </c:pt>
                <c:pt idx="10">
                  <c:v>594</c:v>
                </c:pt>
                <c:pt idx="11">
                  <c:v>583</c:v>
                </c:pt>
                <c:pt idx="12">
                  <c:v>614</c:v>
                </c:pt>
              </c:numCache>
            </c:numRef>
          </c:val>
        </c:ser>
        <c:ser>
          <c:idx val="7"/>
          <c:order val="7"/>
          <c:tx>
            <c:strRef>
              <c:f>Sheet3!$A$9</c:f>
              <c:strCache>
                <c:ptCount val="1"/>
                <c:pt idx="0">
                  <c:v>Students from Singapore</c:v>
                </c:pt>
              </c:strCache>
            </c:strRef>
          </c:tx>
          <c:marker>
            <c:symbol val="none"/>
          </c:marker>
          <c:cat>
            <c:strRef>
              <c:f>Sheet3!$B$1:$N$1</c:f>
              <c:strCach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Sheet3!$B$9:$N$9</c:f>
              <c:numCache>
                <c:formatCode>General</c:formatCode>
                <c:ptCount val="13"/>
                <c:pt idx="0">
                  <c:v>108</c:v>
                </c:pt>
                <c:pt idx="1">
                  <c:v>122</c:v>
                </c:pt>
                <c:pt idx="2">
                  <c:v>128</c:v>
                </c:pt>
                <c:pt idx="3">
                  <c:v>131</c:v>
                </c:pt>
                <c:pt idx="4">
                  <c:v>131</c:v>
                </c:pt>
                <c:pt idx="5">
                  <c:v>115</c:v>
                </c:pt>
                <c:pt idx="6">
                  <c:v>132</c:v>
                </c:pt>
                <c:pt idx="7">
                  <c:v>124</c:v>
                </c:pt>
                <c:pt idx="8">
                  <c:v>109</c:v>
                </c:pt>
                <c:pt idx="9">
                  <c:v>104</c:v>
                </c:pt>
                <c:pt idx="10">
                  <c:v>122</c:v>
                </c:pt>
                <c:pt idx="11">
                  <c:v>146</c:v>
                </c:pt>
                <c:pt idx="12">
                  <c:v>168</c:v>
                </c:pt>
              </c:numCache>
            </c:numRef>
          </c:val>
        </c:ser>
        <c:ser>
          <c:idx val="8"/>
          <c:order val="8"/>
          <c:tx>
            <c:strRef>
              <c:f>Sheet3!$A$10</c:f>
              <c:strCache>
                <c:ptCount val="1"/>
                <c:pt idx="0">
                  <c:v>Students from Thailand</c:v>
                </c:pt>
              </c:strCache>
            </c:strRef>
          </c:tx>
          <c:marker>
            <c:symbol val="none"/>
          </c:marker>
          <c:cat>
            <c:strRef>
              <c:f>Sheet3!$B$1:$N$1</c:f>
              <c:strCach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Sheet3!$B$10:$N$10</c:f>
              <c:numCache>
                <c:formatCode>General</c:formatCode>
                <c:ptCount val="13"/>
                <c:pt idx="0">
                  <c:v>867</c:v>
                </c:pt>
                <c:pt idx="1">
                  <c:v>950</c:v>
                </c:pt>
                <c:pt idx="2">
                  <c:v>1019</c:v>
                </c:pt>
                <c:pt idx="3">
                  <c:v>1147</c:v>
                </c:pt>
                <c:pt idx="4">
                  <c:v>1255</c:v>
                </c:pt>
                <c:pt idx="5">
                  <c:v>1390</c:v>
                </c:pt>
                <c:pt idx="6">
                  <c:v>1604</c:v>
                </c:pt>
                <c:pt idx="7">
                  <c:v>1631</c:v>
                </c:pt>
                <c:pt idx="8">
                  <c:v>1623</c:v>
                </c:pt>
                <c:pt idx="9">
                  <c:v>1722</c:v>
                </c:pt>
                <c:pt idx="10">
                  <c:v>1975</c:v>
                </c:pt>
                <c:pt idx="11">
                  <c:v>2193</c:v>
                </c:pt>
                <c:pt idx="12">
                  <c:v>2419</c:v>
                </c:pt>
              </c:numCache>
            </c:numRef>
          </c:val>
        </c:ser>
        <c:ser>
          <c:idx val="9"/>
          <c:order val="9"/>
          <c:tx>
            <c:strRef>
              <c:f>Sheet3!$A$11</c:f>
              <c:strCache>
                <c:ptCount val="1"/>
                <c:pt idx="0">
                  <c:v>Students from Viet Nam</c:v>
                </c:pt>
              </c:strCache>
            </c:strRef>
          </c:tx>
          <c:marker>
            <c:symbol val="none"/>
          </c:marker>
          <c:cat>
            <c:strRef>
              <c:f>Sheet3!$B$1:$N$1</c:f>
              <c:strCach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Sheet3!$B$11:$N$11</c:f>
              <c:numCache>
                <c:formatCode>General</c:formatCode>
                <c:ptCount val="13"/>
                <c:pt idx="0">
                  <c:v>365</c:v>
                </c:pt>
                <c:pt idx="1">
                  <c:v>432</c:v>
                </c:pt>
                <c:pt idx="2">
                  <c:v>531</c:v>
                </c:pt>
                <c:pt idx="3">
                  <c:v>646</c:v>
                </c:pt>
                <c:pt idx="4">
                  <c:v>867</c:v>
                </c:pt>
                <c:pt idx="5">
                  <c:v>1092</c:v>
                </c:pt>
                <c:pt idx="6">
                  <c:v>1340</c:v>
                </c:pt>
                <c:pt idx="7">
                  <c:v>1563</c:v>
                </c:pt>
                <c:pt idx="8">
                  <c:v>1734</c:v>
                </c:pt>
                <c:pt idx="9">
                  <c:v>2087</c:v>
                </c:pt>
                <c:pt idx="10">
                  <c:v>2541</c:v>
                </c:pt>
                <c:pt idx="11">
                  <c:v>2895</c:v>
                </c:pt>
                <c:pt idx="12">
                  <c:v>3280</c:v>
                </c:pt>
              </c:numCache>
            </c:numRef>
          </c:val>
        </c:ser>
        <c:marker val="1"/>
        <c:axId val="95011584"/>
        <c:axId val="95013120"/>
      </c:lineChart>
      <c:catAx>
        <c:axId val="95011584"/>
        <c:scaling>
          <c:orientation val="minMax"/>
        </c:scaling>
        <c:axPos val="b"/>
        <c:numFmt formatCode="General" sourceLinked="1"/>
        <c:tickLblPos val="nextTo"/>
        <c:crossAx val="95013120"/>
        <c:crosses val="autoZero"/>
        <c:auto val="1"/>
        <c:lblAlgn val="ctr"/>
        <c:lblOffset val="100"/>
      </c:catAx>
      <c:valAx>
        <c:axId val="95013120"/>
        <c:scaling>
          <c:orientation val="minMax"/>
        </c:scaling>
        <c:axPos val="l"/>
        <c:majorGridlines/>
        <c:numFmt formatCode="General" sourceLinked="1"/>
        <c:tickLblPos val="nextTo"/>
        <c:crossAx val="95011584"/>
        <c:crosses val="autoZero"/>
        <c:crossBetween val="between"/>
      </c:valAx>
    </c:plotArea>
    <c:legend>
      <c:legendPos val="r"/>
      <c:layout>
        <c:manualLayout>
          <c:xMode val="edge"/>
          <c:yMode val="edge"/>
          <c:x val="0.67379895527765021"/>
          <c:y val="2.9989306892194119E-3"/>
          <c:w val="0.31639712315372348"/>
          <c:h val="0.9970010693107807"/>
        </c:manualLayout>
      </c:layout>
      <c:txPr>
        <a:bodyPr/>
        <a:lstStyle/>
        <a:p>
          <a:pPr>
            <a:defRPr sz="1400"/>
          </a:pPr>
          <a:endParaRPr lang="ja-JP"/>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ja-JP"/>
  <c:chart>
    <c:plotArea>
      <c:layout/>
      <c:pieChart>
        <c:varyColors val="1"/>
        <c:ser>
          <c:idx val="0"/>
          <c:order val="0"/>
          <c:cat>
            <c:strRef>
              <c:f>Sheet7!$A$57:$A$214</c:f>
              <c:strCache>
                <c:ptCount val="158"/>
                <c:pt idx="0">
                  <c:v>Students from China</c:v>
                </c:pt>
                <c:pt idx="1">
                  <c:v>Students from Korea (Republic of)</c:v>
                </c:pt>
                <c:pt idx="2">
                  <c:v>Students from Viet Nam</c:v>
                </c:pt>
                <c:pt idx="3">
                  <c:v>Students from Thailand</c:v>
                </c:pt>
                <c:pt idx="4">
                  <c:v>Students from Malaysia</c:v>
                </c:pt>
                <c:pt idx="5">
                  <c:v>Students from United States of America</c:v>
                </c:pt>
                <c:pt idx="6">
                  <c:v>Students from Indonesia</c:v>
                </c:pt>
                <c:pt idx="7">
                  <c:v>Students from Bangladesh</c:v>
                </c:pt>
                <c:pt idx="8">
                  <c:v>Students from Nepal</c:v>
                </c:pt>
                <c:pt idx="9">
                  <c:v>Students from Mongolia</c:v>
                </c:pt>
                <c:pt idx="10">
                  <c:v>Students from Myanmar</c:v>
                </c:pt>
                <c:pt idx="11">
                  <c:v>Students from Sri Lanka</c:v>
                </c:pt>
                <c:pt idx="12">
                  <c:v>Students from Brazil</c:v>
                </c:pt>
                <c:pt idx="13">
                  <c:v>Students from Philippines</c:v>
                </c:pt>
                <c:pt idx="14">
                  <c:v>Students from France</c:v>
                </c:pt>
                <c:pt idx="15">
                  <c:v>Students from India</c:v>
                </c:pt>
                <c:pt idx="16">
                  <c:v>Students from United Kingdom</c:v>
                </c:pt>
                <c:pt idx="17">
                  <c:v>Students from Germany</c:v>
                </c:pt>
                <c:pt idx="18">
                  <c:v>Students from Canada</c:v>
                </c:pt>
                <c:pt idx="19">
                  <c:v>Students from Russian Federation</c:v>
                </c:pt>
                <c:pt idx="20">
                  <c:v>Students from Egypt</c:v>
                </c:pt>
                <c:pt idx="21">
                  <c:v>Students from Australia</c:v>
                </c:pt>
                <c:pt idx="22">
                  <c:v>Students from Cambodia</c:v>
                </c:pt>
                <c:pt idx="23">
                  <c:v>Students from Peru</c:v>
                </c:pt>
                <c:pt idx="24">
                  <c:v>Students from Lao People's Democratic Republic</c:v>
                </c:pt>
                <c:pt idx="25">
                  <c:v>Students from Iran, Islamic Republic of</c:v>
                </c:pt>
                <c:pt idx="26">
                  <c:v>Students from Uzbekistan</c:v>
                </c:pt>
                <c:pt idx="27">
                  <c:v>Students from Saudi Arabia</c:v>
                </c:pt>
                <c:pt idx="28">
                  <c:v>Students from Mexico</c:v>
                </c:pt>
                <c:pt idx="29">
                  <c:v>Students from Turkey</c:v>
                </c:pt>
                <c:pt idx="30">
                  <c:v>Students from Sweden</c:v>
                </c:pt>
                <c:pt idx="31">
                  <c:v>Students from Italy</c:v>
                </c:pt>
                <c:pt idx="32">
                  <c:v>Students from Singapore</c:v>
                </c:pt>
                <c:pt idx="33">
                  <c:v>Students from Pakistan</c:v>
                </c:pt>
                <c:pt idx="34">
                  <c:v>Students from Spain</c:v>
                </c:pt>
                <c:pt idx="35">
                  <c:v>Students from Kenya</c:v>
                </c:pt>
                <c:pt idx="36">
                  <c:v>Students from Netherlands</c:v>
                </c:pt>
                <c:pt idx="37">
                  <c:v>Students from Poland</c:v>
                </c:pt>
                <c:pt idx="38">
                  <c:v>Students from Bulgaria</c:v>
                </c:pt>
                <c:pt idx="39">
                  <c:v>Students from Colombia</c:v>
                </c:pt>
                <c:pt idx="40">
                  <c:v>Students from Hungary</c:v>
                </c:pt>
                <c:pt idx="41">
                  <c:v>Students from Kyrgyzstan</c:v>
                </c:pt>
                <c:pt idx="42">
                  <c:v>Students from Finland</c:v>
                </c:pt>
                <c:pt idx="43">
                  <c:v>Students from Romania</c:v>
                </c:pt>
                <c:pt idx="44">
                  <c:v>Students from Norway</c:v>
                </c:pt>
                <c:pt idx="45">
                  <c:v>Students from New Zealand</c:v>
                </c:pt>
                <c:pt idx="46">
                  <c:v>Students from Tunisia</c:v>
                </c:pt>
                <c:pt idx="47">
                  <c:v>Students from Kazakhstan</c:v>
                </c:pt>
                <c:pt idx="48">
                  <c:v>Students from Ukraine</c:v>
                </c:pt>
                <c:pt idx="49">
                  <c:v>Students from Nigeria</c:v>
                </c:pt>
                <c:pt idx="50">
                  <c:v>Students from Switzerland</c:v>
                </c:pt>
                <c:pt idx="51">
                  <c:v>Students from Ghana</c:v>
                </c:pt>
                <c:pt idx="52">
                  <c:v>Students from Argentina</c:v>
                </c:pt>
                <c:pt idx="53">
                  <c:v>Students from Afghanistan</c:v>
                </c:pt>
                <c:pt idx="54">
                  <c:v>Students from Austria</c:v>
                </c:pt>
                <c:pt idx="55">
                  <c:v>Students from United Republic of Tanzania</c:v>
                </c:pt>
                <c:pt idx="56">
                  <c:v>Students from Belgium</c:v>
                </c:pt>
                <c:pt idx="57">
                  <c:v>Students from Syrian Arab Republic</c:v>
                </c:pt>
                <c:pt idx="58">
                  <c:v>Students from Czech Republic</c:v>
                </c:pt>
                <c:pt idx="59">
                  <c:v>Students from Chile</c:v>
                </c:pt>
                <c:pt idx="60">
                  <c:v>Students from Uganda</c:v>
                </c:pt>
                <c:pt idx="61">
                  <c:v>Students from Serbia and Montenegro</c:v>
                </c:pt>
                <c:pt idx="62">
                  <c:v>Students from Ethiopia</c:v>
                </c:pt>
                <c:pt idx="63">
                  <c:v>Students from Israel</c:v>
                </c:pt>
                <c:pt idx="64">
                  <c:v>Students from Morocco</c:v>
                </c:pt>
                <c:pt idx="65">
                  <c:v>Students from Paraguay</c:v>
                </c:pt>
                <c:pt idx="66">
                  <c:v>Students from Tonga</c:v>
                </c:pt>
                <c:pt idx="67">
                  <c:v>Students from Senegal</c:v>
                </c:pt>
                <c:pt idx="68">
                  <c:v>Students from Venezuela</c:v>
                </c:pt>
                <c:pt idx="69">
                  <c:v>Students from Portugal</c:v>
                </c:pt>
                <c:pt idx="70">
                  <c:v>Students from Sudan</c:v>
                </c:pt>
                <c:pt idx="71">
                  <c:v>Students from Bolivia</c:v>
                </c:pt>
                <c:pt idx="72">
                  <c:v>Students from Denmark</c:v>
                </c:pt>
                <c:pt idx="73">
                  <c:v>Students from Bhutan</c:v>
                </c:pt>
                <c:pt idx="74">
                  <c:v>Students from Slovakia</c:v>
                </c:pt>
                <c:pt idx="75">
                  <c:v>Students from Costa Rica</c:v>
                </c:pt>
                <c:pt idx="76">
                  <c:v>Students from Lithuania</c:v>
                </c:pt>
                <c:pt idx="77">
                  <c:v>Students from Fiji</c:v>
                </c:pt>
                <c:pt idx="78">
                  <c:v>Students from South Africa</c:v>
                </c:pt>
                <c:pt idx="79">
                  <c:v>Students from Zimbabwe</c:v>
                </c:pt>
                <c:pt idx="80">
                  <c:v>Students from Cameroon</c:v>
                </c:pt>
                <c:pt idx="81">
                  <c:v>Students from Iraq</c:v>
                </c:pt>
                <c:pt idx="82">
                  <c:v>Students from Jordan</c:v>
                </c:pt>
                <c:pt idx="83">
                  <c:v>Students from Latvia</c:v>
                </c:pt>
                <c:pt idx="84">
                  <c:v>Students from Papua New Guinea</c:v>
                </c:pt>
                <c:pt idx="85">
                  <c:v>Students from Democratic Rep. of the Congo</c:v>
                </c:pt>
                <c:pt idx="86">
                  <c:v>Students from Madagascar</c:v>
                </c:pt>
                <c:pt idx="87">
                  <c:v>Students from Belarus</c:v>
                </c:pt>
                <c:pt idx="88">
                  <c:v>Students from Ce d'Ivoire</c:v>
                </c:pt>
                <c:pt idx="89">
                  <c:v>Students from Azerbaijan</c:v>
                </c:pt>
                <c:pt idx="90">
                  <c:v>Students from Estonia</c:v>
                </c:pt>
                <c:pt idx="91">
                  <c:v>Students from Lebanon</c:v>
                </c:pt>
                <c:pt idx="92">
                  <c:v>Students from El Salvador</c:v>
                </c:pt>
                <c:pt idx="93">
                  <c:v>Students from Iceland</c:v>
                </c:pt>
                <c:pt idx="94">
                  <c:v>Students from Ireland</c:v>
                </c:pt>
                <c:pt idx="95">
                  <c:v>Students from Brunei Darussalam</c:v>
                </c:pt>
                <c:pt idx="96">
                  <c:v>Students from Ecuador</c:v>
                </c:pt>
                <c:pt idx="97">
                  <c:v>Students from Croatia</c:v>
                </c:pt>
                <c:pt idx="98">
                  <c:v>Students from Greece</c:v>
                </c:pt>
                <c:pt idx="99">
                  <c:v>Students from Algeria</c:v>
                </c:pt>
                <c:pt idx="100">
                  <c:v>Students from Cuba</c:v>
                </c:pt>
                <c:pt idx="101">
                  <c:v>Students from Dominican Republic</c:v>
                </c:pt>
                <c:pt idx="102">
                  <c:v>Students from Gabon</c:v>
                </c:pt>
                <c:pt idx="103">
                  <c:v>Students from Malawi</c:v>
                </c:pt>
                <c:pt idx="104">
                  <c:v>Students from Guatemala</c:v>
                </c:pt>
                <c:pt idx="105">
                  <c:v>Students from Panama</c:v>
                </c:pt>
                <c:pt idx="106">
                  <c:v>Students from Libyan Arab Jamahiriya</c:v>
                </c:pt>
                <c:pt idx="107">
                  <c:v>Students from Zambia</c:v>
                </c:pt>
                <c:pt idx="108">
                  <c:v>Students from Nicaragua</c:v>
                </c:pt>
                <c:pt idx="109">
                  <c:v>Students from United Arab Emirates</c:v>
                </c:pt>
                <c:pt idx="110">
                  <c:v>Students from Slovenia</c:v>
                </c:pt>
                <c:pt idx="111">
                  <c:v>Students from Bosnia and Herzegovina</c:v>
                </c:pt>
                <c:pt idx="112">
                  <c:v>Students from Honduras</c:v>
                </c:pt>
                <c:pt idx="113">
                  <c:v>Students from Tajikistan</c:v>
                </c:pt>
                <c:pt idx="114">
                  <c:v>Students from Moldova (Republic of)</c:v>
                </c:pt>
                <c:pt idx="115">
                  <c:v>Students from Benin</c:v>
                </c:pt>
                <c:pt idx="116">
                  <c:v>Students from Guinea</c:v>
                </c:pt>
                <c:pt idx="117">
                  <c:v>Students from Jamaica</c:v>
                </c:pt>
                <c:pt idx="118">
                  <c:v>Students from Palestinian Autonomous Territories</c:v>
                </c:pt>
                <c:pt idx="119">
                  <c:v>Students from Turkmenistan</c:v>
                </c:pt>
                <c:pt idx="120">
                  <c:v>Students from Mozambique</c:v>
                </c:pt>
                <c:pt idx="121">
                  <c:v>Students from Georgia</c:v>
                </c:pt>
                <c:pt idx="122">
                  <c:v>Students from Yemen</c:v>
                </c:pt>
                <c:pt idx="123">
                  <c:v>Students from Samoa</c:v>
                </c:pt>
                <c:pt idx="124">
                  <c:v>Students from Mali</c:v>
                </c:pt>
                <c:pt idx="125">
                  <c:v>Students from Albania</c:v>
                </c:pt>
                <c:pt idx="126">
                  <c:v>Students from Solomon Islands</c:v>
                </c:pt>
                <c:pt idx="127">
                  <c:v>Students from Botswana</c:v>
                </c:pt>
                <c:pt idx="128">
                  <c:v>Students from Rwanda</c:v>
                </c:pt>
                <c:pt idx="129">
                  <c:v>Students from Sierra Leone</c:v>
                </c:pt>
                <c:pt idx="130">
                  <c:v>Students from Kuwait</c:v>
                </c:pt>
                <c:pt idx="131">
                  <c:v>Students from The Former Yugoslav Rep. of Macedonia</c:v>
                </c:pt>
                <c:pt idx="132">
                  <c:v>Students from Congo</c:v>
                </c:pt>
                <c:pt idx="133">
                  <c:v>Students from Uruguay</c:v>
                </c:pt>
                <c:pt idx="134">
                  <c:v>Students from Bahrain</c:v>
                </c:pt>
                <c:pt idx="135">
                  <c:v>Students from Oman</c:v>
                </c:pt>
                <c:pt idx="136">
                  <c:v>Students from Asia, country not specified</c:v>
                </c:pt>
                <c:pt idx="137">
                  <c:v>Students from Mauritania</c:v>
                </c:pt>
                <c:pt idx="138">
                  <c:v>Students from Luxembourg</c:v>
                </c:pt>
                <c:pt idx="139">
                  <c:v>Students from Malta</c:v>
                </c:pt>
                <c:pt idx="140">
                  <c:v>Students from Angola</c:v>
                </c:pt>
                <c:pt idx="141">
                  <c:v>Students from Liberia</c:v>
                </c:pt>
                <c:pt idx="142">
                  <c:v>Students from Namibia</c:v>
                </c:pt>
                <c:pt idx="143">
                  <c:v>Students from Haiti</c:v>
                </c:pt>
                <c:pt idx="144">
                  <c:v>Students from Cyprus</c:v>
                </c:pt>
                <c:pt idx="145">
                  <c:v>Students from Timor-Leste</c:v>
                </c:pt>
                <c:pt idx="146">
                  <c:v>Students from Micronesia (Federal States of)</c:v>
                </c:pt>
                <c:pt idx="147">
                  <c:v>Students from St. Lucia</c:v>
                </c:pt>
                <c:pt idx="148">
                  <c:v>Students from Trinidad and Tobago</c:v>
                </c:pt>
                <c:pt idx="149">
                  <c:v>Students from Guyana</c:v>
                </c:pt>
                <c:pt idx="150">
                  <c:v>Students from Armenia</c:v>
                </c:pt>
                <c:pt idx="151">
                  <c:v>Students from Palau (Republic of)</c:v>
                </c:pt>
                <c:pt idx="152">
                  <c:v>Students from Marshall Islands</c:v>
                </c:pt>
                <c:pt idx="153">
                  <c:v>Students from Eritrea</c:v>
                </c:pt>
                <c:pt idx="154">
                  <c:v>Students from Togo</c:v>
                </c:pt>
                <c:pt idx="155">
                  <c:v>Students from Antigua and Barbuda</c:v>
                </c:pt>
                <c:pt idx="156">
                  <c:v>Students from Belize</c:v>
                </c:pt>
                <c:pt idx="157">
                  <c:v>Students from Dominica</c:v>
                </c:pt>
              </c:strCache>
            </c:strRef>
          </c:cat>
          <c:val>
            <c:numRef>
              <c:f>Sheet7!$B$57:$B$214</c:f>
              <c:numCache>
                <c:formatCode>General</c:formatCode>
                <c:ptCount val="158"/>
                <c:pt idx="0">
                  <c:v>86553</c:v>
                </c:pt>
                <c:pt idx="1">
                  <c:v>25660</c:v>
                </c:pt>
                <c:pt idx="2">
                  <c:v>3280</c:v>
                </c:pt>
                <c:pt idx="3">
                  <c:v>2419</c:v>
                </c:pt>
                <c:pt idx="4">
                  <c:v>2271</c:v>
                </c:pt>
                <c:pt idx="5">
                  <c:v>2239</c:v>
                </c:pt>
                <c:pt idx="6">
                  <c:v>1974</c:v>
                </c:pt>
                <c:pt idx="7">
                  <c:v>1693</c:v>
                </c:pt>
                <c:pt idx="8">
                  <c:v>1641</c:v>
                </c:pt>
                <c:pt idx="9">
                  <c:v>1153</c:v>
                </c:pt>
                <c:pt idx="10">
                  <c:v>1011</c:v>
                </c:pt>
                <c:pt idx="11">
                  <c:v>929</c:v>
                </c:pt>
                <c:pt idx="12">
                  <c:v>621</c:v>
                </c:pt>
                <c:pt idx="13">
                  <c:v>614</c:v>
                </c:pt>
                <c:pt idx="14">
                  <c:v>609</c:v>
                </c:pt>
                <c:pt idx="15">
                  <c:v>576</c:v>
                </c:pt>
                <c:pt idx="16">
                  <c:v>479</c:v>
                </c:pt>
                <c:pt idx="17">
                  <c:v>446</c:v>
                </c:pt>
                <c:pt idx="18">
                  <c:v>365</c:v>
                </c:pt>
                <c:pt idx="19">
                  <c:v>333</c:v>
                </c:pt>
                <c:pt idx="20">
                  <c:v>325</c:v>
                </c:pt>
                <c:pt idx="21">
                  <c:v>319</c:v>
                </c:pt>
                <c:pt idx="22">
                  <c:v>296</c:v>
                </c:pt>
                <c:pt idx="23">
                  <c:v>288</c:v>
                </c:pt>
                <c:pt idx="24">
                  <c:v>275</c:v>
                </c:pt>
                <c:pt idx="25">
                  <c:v>235</c:v>
                </c:pt>
                <c:pt idx="26">
                  <c:v>221</c:v>
                </c:pt>
                <c:pt idx="27">
                  <c:v>193</c:v>
                </c:pt>
                <c:pt idx="28">
                  <c:v>183</c:v>
                </c:pt>
                <c:pt idx="29">
                  <c:v>178</c:v>
                </c:pt>
                <c:pt idx="30">
                  <c:v>174</c:v>
                </c:pt>
                <c:pt idx="31">
                  <c:v>171</c:v>
                </c:pt>
                <c:pt idx="32">
                  <c:v>168</c:v>
                </c:pt>
                <c:pt idx="33">
                  <c:v>152</c:v>
                </c:pt>
                <c:pt idx="34">
                  <c:v>136</c:v>
                </c:pt>
                <c:pt idx="35">
                  <c:v>124</c:v>
                </c:pt>
                <c:pt idx="36">
                  <c:v>118</c:v>
                </c:pt>
                <c:pt idx="37">
                  <c:v>118</c:v>
                </c:pt>
                <c:pt idx="38">
                  <c:v>104</c:v>
                </c:pt>
                <c:pt idx="39">
                  <c:v>91</c:v>
                </c:pt>
                <c:pt idx="40">
                  <c:v>89</c:v>
                </c:pt>
                <c:pt idx="41">
                  <c:v>87</c:v>
                </c:pt>
                <c:pt idx="42">
                  <c:v>87</c:v>
                </c:pt>
                <c:pt idx="43">
                  <c:v>86</c:v>
                </c:pt>
                <c:pt idx="44">
                  <c:v>83</c:v>
                </c:pt>
                <c:pt idx="45">
                  <c:v>78</c:v>
                </c:pt>
                <c:pt idx="46">
                  <c:v>77</c:v>
                </c:pt>
                <c:pt idx="47">
                  <c:v>75</c:v>
                </c:pt>
                <c:pt idx="48">
                  <c:v>75</c:v>
                </c:pt>
                <c:pt idx="49">
                  <c:v>68</c:v>
                </c:pt>
                <c:pt idx="50">
                  <c:v>65</c:v>
                </c:pt>
                <c:pt idx="51">
                  <c:v>64</c:v>
                </c:pt>
                <c:pt idx="52">
                  <c:v>64</c:v>
                </c:pt>
                <c:pt idx="53">
                  <c:v>63</c:v>
                </c:pt>
                <c:pt idx="54">
                  <c:v>60</c:v>
                </c:pt>
                <c:pt idx="55">
                  <c:v>58</c:v>
                </c:pt>
                <c:pt idx="56">
                  <c:v>45</c:v>
                </c:pt>
                <c:pt idx="57">
                  <c:v>44</c:v>
                </c:pt>
                <c:pt idx="58">
                  <c:v>44</c:v>
                </c:pt>
                <c:pt idx="59">
                  <c:v>43</c:v>
                </c:pt>
                <c:pt idx="60">
                  <c:v>42</c:v>
                </c:pt>
                <c:pt idx="61">
                  <c:v>39</c:v>
                </c:pt>
                <c:pt idx="62">
                  <c:v>36</c:v>
                </c:pt>
                <c:pt idx="63">
                  <c:v>36</c:v>
                </c:pt>
                <c:pt idx="64">
                  <c:v>35</c:v>
                </c:pt>
                <c:pt idx="65">
                  <c:v>34</c:v>
                </c:pt>
                <c:pt idx="66">
                  <c:v>34</c:v>
                </c:pt>
                <c:pt idx="67">
                  <c:v>33</c:v>
                </c:pt>
                <c:pt idx="68">
                  <c:v>33</c:v>
                </c:pt>
                <c:pt idx="69">
                  <c:v>32</c:v>
                </c:pt>
                <c:pt idx="70">
                  <c:v>31</c:v>
                </c:pt>
                <c:pt idx="71">
                  <c:v>31</c:v>
                </c:pt>
                <c:pt idx="72">
                  <c:v>31</c:v>
                </c:pt>
                <c:pt idx="73">
                  <c:v>29</c:v>
                </c:pt>
                <c:pt idx="74">
                  <c:v>28</c:v>
                </c:pt>
                <c:pt idx="75">
                  <c:v>27</c:v>
                </c:pt>
                <c:pt idx="76">
                  <c:v>27</c:v>
                </c:pt>
                <c:pt idx="77">
                  <c:v>26</c:v>
                </c:pt>
                <c:pt idx="78">
                  <c:v>25</c:v>
                </c:pt>
                <c:pt idx="79">
                  <c:v>25</c:v>
                </c:pt>
                <c:pt idx="80">
                  <c:v>24</c:v>
                </c:pt>
                <c:pt idx="81">
                  <c:v>24</c:v>
                </c:pt>
                <c:pt idx="82">
                  <c:v>24</c:v>
                </c:pt>
                <c:pt idx="83">
                  <c:v>24</c:v>
                </c:pt>
                <c:pt idx="84">
                  <c:v>23</c:v>
                </c:pt>
                <c:pt idx="85">
                  <c:v>22</c:v>
                </c:pt>
                <c:pt idx="86">
                  <c:v>22</c:v>
                </c:pt>
                <c:pt idx="87">
                  <c:v>22</c:v>
                </c:pt>
                <c:pt idx="88">
                  <c:v>21</c:v>
                </c:pt>
                <c:pt idx="89">
                  <c:v>21</c:v>
                </c:pt>
                <c:pt idx="90">
                  <c:v>21</c:v>
                </c:pt>
                <c:pt idx="91">
                  <c:v>20</c:v>
                </c:pt>
                <c:pt idx="92">
                  <c:v>19</c:v>
                </c:pt>
                <c:pt idx="93">
                  <c:v>19</c:v>
                </c:pt>
                <c:pt idx="94">
                  <c:v>19</c:v>
                </c:pt>
                <c:pt idx="95">
                  <c:v>18</c:v>
                </c:pt>
                <c:pt idx="96">
                  <c:v>17</c:v>
                </c:pt>
                <c:pt idx="97">
                  <c:v>17</c:v>
                </c:pt>
                <c:pt idx="98">
                  <c:v>17</c:v>
                </c:pt>
                <c:pt idx="99">
                  <c:v>16</c:v>
                </c:pt>
                <c:pt idx="100">
                  <c:v>16</c:v>
                </c:pt>
                <c:pt idx="101">
                  <c:v>16</c:v>
                </c:pt>
                <c:pt idx="102">
                  <c:v>15</c:v>
                </c:pt>
                <c:pt idx="103">
                  <c:v>15</c:v>
                </c:pt>
                <c:pt idx="104">
                  <c:v>15</c:v>
                </c:pt>
                <c:pt idx="105">
                  <c:v>15</c:v>
                </c:pt>
                <c:pt idx="106">
                  <c:v>14</c:v>
                </c:pt>
                <c:pt idx="107">
                  <c:v>13</c:v>
                </c:pt>
                <c:pt idx="108">
                  <c:v>13</c:v>
                </c:pt>
                <c:pt idx="109">
                  <c:v>13</c:v>
                </c:pt>
                <c:pt idx="110">
                  <c:v>13</c:v>
                </c:pt>
                <c:pt idx="111">
                  <c:v>12</c:v>
                </c:pt>
                <c:pt idx="112">
                  <c:v>11</c:v>
                </c:pt>
                <c:pt idx="113">
                  <c:v>11</c:v>
                </c:pt>
                <c:pt idx="114">
                  <c:v>11</c:v>
                </c:pt>
                <c:pt idx="115">
                  <c:v>10</c:v>
                </c:pt>
                <c:pt idx="116">
                  <c:v>10</c:v>
                </c:pt>
                <c:pt idx="117">
                  <c:v>10</c:v>
                </c:pt>
                <c:pt idx="118">
                  <c:v>10</c:v>
                </c:pt>
                <c:pt idx="119">
                  <c:v>10</c:v>
                </c:pt>
                <c:pt idx="120">
                  <c:v>9</c:v>
                </c:pt>
                <c:pt idx="121">
                  <c:v>9</c:v>
                </c:pt>
                <c:pt idx="122">
                  <c:v>9</c:v>
                </c:pt>
                <c:pt idx="123">
                  <c:v>9</c:v>
                </c:pt>
                <c:pt idx="124">
                  <c:v>8</c:v>
                </c:pt>
                <c:pt idx="125">
                  <c:v>8</c:v>
                </c:pt>
                <c:pt idx="126">
                  <c:v>8</c:v>
                </c:pt>
                <c:pt idx="127">
                  <c:v>7</c:v>
                </c:pt>
                <c:pt idx="128">
                  <c:v>7</c:v>
                </c:pt>
                <c:pt idx="129">
                  <c:v>7</c:v>
                </c:pt>
                <c:pt idx="130">
                  <c:v>7</c:v>
                </c:pt>
                <c:pt idx="131">
                  <c:v>7</c:v>
                </c:pt>
                <c:pt idx="132">
                  <c:v>6</c:v>
                </c:pt>
                <c:pt idx="133">
                  <c:v>6</c:v>
                </c:pt>
                <c:pt idx="134">
                  <c:v>6</c:v>
                </c:pt>
                <c:pt idx="135">
                  <c:v>6</c:v>
                </c:pt>
                <c:pt idx="136">
                  <c:v>5</c:v>
                </c:pt>
                <c:pt idx="137">
                  <c:v>4</c:v>
                </c:pt>
                <c:pt idx="138">
                  <c:v>4</c:v>
                </c:pt>
                <c:pt idx="139">
                  <c:v>4</c:v>
                </c:pt>
                <c:pt idx="140">
                  <c:v>3</c:v>
                </c:pt>
                <c:pt idx="141">
                  <c:v>3</c:v>
                </c:pt>
                <c:pt idx="142">
                  <c:v>3</c:v>
                </c:pt>
                <c:pt idx="143">
                  <c:v>3</c:v>
                </c:pt>
                <c:pt idx="144">
                  <c:v>3</c:v>
                </c:pt>
                <c:pt idx="145">
                  <c:v>3</c:v>
                </c:pt>
                <c:pt idx="146">
                  <c:v>3</c:v>
                </c:pt>
                <c:pt idx="147">
                  <c:v>2</c:v>
                </c:pt>
                <c:pt idx="148">
                  <c:v>2</c:v>
                </c:pt>
                <c:pt idx="149">
                  <c:v>2</c:v>
                </c:pt>
                <c:pt idx="150">
                  <c:v>2</c:v>
                </c:pt>
                <c:pt idx="151">
                  <c:v>2</c:v>
                </c:pt>
                <c:pt idx="152">
                  <c:v>2</c:v>
                </c:pt>
                <c:pt idx="153">
                  <c:v>1</c:v>
                </c:pt>
                <c:pt idx="154">
                  <c:v>1</c:v>
                </c:pt>
                <c:pt idx="155">
                  <c:v>1</c:v>
                </c:pt>
                <c:pt idx="156">
                  <c:v>1</c:v>
                </c:pt>
                <c:pt idx="157">
                  <c:v>1</c:v>
                </c:pt>
              </c:numCache>
            </c:numRef>
          </c:val>
        </c:ser>
        <c:firstSliceAng val="0"/>
      </c:pieChart>
      <c:spPr>
        <a:noFill/>
        <a:ln w="25400">
          <a:noFill/>
        </a:ln>
      </c:spPr>
    </c:plotArea>
    <c:legend>
      <c:legendPos val="r"/>
      <c:layout/>
    </c:legend>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Sheet4!$A$2</c:f>
              <c:strCache>
                <c:ptCount val="1"/>
                <c:pt idx="0">
                  <c:v>Students from China in Korea</c:v>
                </c:pt>
              </c:strCache>
            </c:strRef>
          </c:tx>
          <c:marker>
            <c:symbol val="none"/>
          </c:marker>
          <c:cat>
            <c:strRef>
              <c:f>Sheet4!$B$1:$N$1</c:f>
              <c:strCach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Sheet4!$B$2:$N$2</c:f>
              <c:numCache>
                <c:formatCode>General</c:formatCode>
                <c:ptCount val="13"/>
                <c:pt idx="0">
                  <c:v>732</c:v>
                </c:pt>
                <c:pt idx="1">
                  <c:v>902</c:v>
                </c:pt>
                <c:pt idx="2">
                  <c:v>1182</c:v>
                </c:pt>
                <c:pt idx="3">
                  <c:v>1645</c:v>
                </c:pt>
                <c:pt idx="4">
                  <c:v>2407</c:v>
                </c:pt>
                <c:pt idx="5">
                  <c:v>4025</c:v>
                </c:pt>
                <c:pt idx="6">
                  <c:v>6462</c:v>
                </c:pt>
                <c:pt idx="7">
                  <c:v>10093</c:v>
                </c:pt>
                <c:pt idx="8">
                  <c:v>15288</c:v>
                </c:pt>
                <c:pt idx="9">
                  <c:v>23097</c:v>
                </c:pt>
                <c:pt idx="10">
                  <c:v>30552</c:v>
                </c:pt>
                <c:pt idx="11">
                  <c:v>39309</c:v>
                </c:pt>
                <c:pt idx="12">
                  <c:v>45757</c:v>
                </c:pt>
              </c:numCache>
            </c:numRef>
          </c:val>
        </c:ser>
        <c:ser>
          <c:idx val="1"/>
          <c:order val="1"/>
          <c:tx>
            <c:strRef>
              <c:f>Sheet4!$A$3</c:f>
              <c:strCache>
                <c:ptCount val="1"/>
                <c:pt idx="0">
                  <c:v>International students in Korea  Total</c:v>
                </c:pt>
              </c:strCache>
            </c:strRef>
          </c:tx>
          <c:marker>
            <c:symbol val="none"/>
          </c:marker>
          <c:cat>
            <c:strRef>
              <c:f>Sheet4!$B$1:$N$1</c:f>
              <c:strCache>
                <c:ptCount val="1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Sheet4!$B$3:$N$3</c:f>
              <c:numCache>
                <c:formatCode>General</c:formatCode>
                <c:ptCount val="13"/>
                <c:pt idx="0">
                  <c:v>2538</c:v>
                </c:pt>
                <c:pt idx="1">
                  <c:v>2869</c:v>
                </c:pt>
                <c:pt idx="2">
                  <c:v>3373</c:v>
                </c:pt>
                <c:pt idx="3">
                  <c:v>3850</c:v>
                </c:pt>
                <c:pt idx="4">
                  <c:v>4956</c:v>
                </c:pt>
                <c:pt idx="5">
                  <c:v>7843</c:v>
                </c:pt>
                <c:pt idx="6">
                  <c:v>10778</c:v>
                </c:pt>
                <c:pt idx="7">
                  <c:v>15497</c:v>
                </c:pt>
                <c:pt idx="8">
                  <c:v>22260</c:v>
                </c:pt>
                <c:pt idx="9">
                  <c:v>31943</c:v>
                </c:pt>
                <c:pt idx="10">
                  <c:v>40322</c:v>
                </c:pt>
                <c:pt idx="11">
                  <c:v>50030</c:v>
                </c:pt>
                <c:pt idx="12">
                  <c:v>59194</c:v>
                </c:pt>
              </c:numCache>
            </c:numRef>
          </c:val>
        </c:ser>
        <c:marker val="1"/>
        <c:axId val="94956928"/>
        <c:axId val="95028352"/>
      </c:lineChart>
      <c:catAx>
        <c:axId val="94956928"/>
        <c:scaling>
          <c:orientation val="minMax"/>
        </c:scaling>
        <c:axPos val="b"/>
        <c:numFmt formatCode="General" sourceLinked="1"/>
        <c:tickLblPos val="nextTo"/>
        <c:crossAx val="95028352"/>
        <c:crosses val="autoZero"/>
        <c:auto val="1"/>
        <c:lblAlgn val="ctr"/>
        <c:lblOffset val="100"/>
      </c:catAx>
      <c:valAx>
        <c:axId val="95028352"/>
        <c:scaling>
          <c:orientation val="minMax"/>
        </c:scaling>
        <c:axPos val="l"/>
        <c:majorGridlines/>
        <c:numFmt formatCode="General" sourceLinked="1"/>
        <c:tickLblPos val="nextTo"/>
        <c:crossAx val="94956928"/>
        <c:crosses val="autoZero"/>
        <c:crossBetween val="between"/>
      </c:valAx>
    </c:plotArea>
    <c:legend>
      <c:legendPos val="r"/>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hart>
    <c:plotArea>
      <c:layout/>
      <c:pieChart>
        <c:varyColors val="1"/>
        <c:ser>
          <c:idx val="0"/>
          <c:order val="0"/>
          <c:cat>
            <c:strRef>
              <c:f>Sheet3!$A$64:$A$212</c:f>
              <c:strCache>
                <c:ptCount val="149"/>
                <c:pt idx="0">
                  <c:v>Students from China</c:v>
                </c:pt>
                <c:pt idx="1">
                  <c:v>Students from Mongolia</c:v>
                </c:pt>
                <c:pt idx="2">
                  <c:v>Students from Viet Nam</c:v>
                </c:pt>
                <c:pt idx="3">
                  <c:v>Students from Japan</c:v>
                </c:pt>
                <c:pt idx="4">
                  <c:v>Students from United States of America</c:v>
                </c:pt>
                <c:pt idx="5">
                  <c:v>Students from Asia, country not specified</c:v>
                </c:pt>
                <c:pt idx="6">
                  <c:v>Students from India</c:v>
                </c:pt>
                <c:pt idx="7">
                  <c:v>Students from Malaysia</c:v>
                </c:pt>
                <c:pt idx="8">
                  <c:v>Students from Indonesia</c:v>
                </c:pt>
                <c:pt idx="9">
                  <c:v>Students from Bangladesh</c:v>
                </c:pt>
                <c:pt idx="10">
                  <c:v>Students from Russian Federation</c:v>
                </c:pt>
                <c:pt idx="11">
                  <c:v>Students from Uzbekistan</c:v>
                </c:pt>
                <c:pt idx="12">
                  <c:v>Students from Canada</c:v>
                </c:pt>
                <c:pt idx="13">
                  <c:v>Students from Philippines</c:v>
                </c:pt>
                <c:pt idx="14">
                  <c:v>Students from Nepal</c:v>
                </c:pt>
                <c:pt idx="15">
                  <c:v>Students from Pakistan</c:v>
                </c:pt>
                <c:pt idx="16">
                  <c:v>Students from Thailand</c:v>
                </c:pt>
                <c:pt idx="17">
                  <c:v>Students from Cambodia</c:v>
                </c:pt>
                <c:pt idx="18">
                  <c:v>Students from Myanmar</c:v>
                </c:pt>
                <c:pt idx="19">
                  <c:v>Students from Kazakhstan</c:v>
                </c:pt>
                <c:pt idx="20">
                  <c:v>Students from Germany</c:v>
                </c:pt>
                <c:pt idx="21">
                  <c:v>Students from France</c:v>
                </c:pt>
                <c:pt idx="22">
                  <c:v>Students from Cameroon</c:v>
                </c:pt>
                <c:pt idx="23">
                  <c:v>Students from Singapore</c:v>
                </c:pt>
                <c:pt idx="24">
                  <c:v>Students from Hong Kong (China), SAR</c:v>
                </c:pt>
                <c:pt idx="25">
                  <c:v>Students from Turkey</c:v>
                </c:pt>
                <c:pt idx="26">
                  <c:v>Students from Australia</c:v>
                </c:pt>
                <c:pt idx="27">
                  <c:v>Students from Iran, Islamic Republic of</c:v>
                </c:pt>
                <c:pt idx="28">
                  <c:v>Students from Kenya</c:v>
                </c:pt>
                <c:pt idx="29">
                  <c:v>Students from Sri Lanka</c:v>
                </c:pt>
                <c:pt idx="30">
                  <c:v>Students from Guatemala</c:v>
                </c:pt>
                <c:pt idx="31">
                  <c:v>Students from Saudi Arabia</c:v>
                </c:pt>
                <c:pt idx="32">
                  <c:v>Students from United Republic of Tanzania</c:v>
                </c:pt>
                <c:pt idx="33">
                  <c:v>Students from Kyrgyzstan</c:v>
                </c:pt>
                <c:pt idx="34">
                  <c:v>Students from Ethiopia</c:v>
                </c:pt>
                <c:pt idx="35">
                  <c:v>Students from United Kingdom</c:v>
                </c:pt>
                <c:pt idx="36">
                  <c:v>Students from New Zealand</c:v>
                </c:pt>
                <c:pt idx="37">
                  <c:v>Students from Lao People's Democratic Republic</c:v>
                </c:pt>
                <c:pt idx="38">
                  <c:v>Students from Azerbaijan</c:v>
                </c:pt>
                <c:pt idx="39">
                  <c:v>Students from Egypt</c:v>
                </c:pt>
                <c:pt idx="40">
                  <c:v>Students from Paraguay</c:v>
                </c:pt>
                <c:pt idx="41">
                  <c:v>Students from Ghana</c:v>
                </c:pt>
                <c:pt idx="42">
                  <c:v>Students from Nigeria</c:v>
                </c:pt>
                <c:pt idx="43">
                  <c:v>Students from Brazil</c:v>
                </c:pt>
                <c:pt idx="44">
                  <c:v>Students from Mexico</c:v>
                </c:pt>
                <c:pt idx="45">
                  <c:v>Students from Argentina</c:v>
                </c:pt>
                <c:pt idx="46">
                  <c:v>Students from Austria</c:v>
                </c:pt>
                <c:pt idx="47">
                  <c:v>Students from Algeria</c:v>
                </c:pt>
                <c:pt idx="48">
                  <c:v>Students from Morocco</c:v>
                </c:pt>
                <c:pt idx="49">
                  <c:v>Students from Afghanistan</c:v>
                </c:pt>
                <c:pt idx="50">
                  <c:v>Students from Czech Republic</c:v>
                </c:pt>
                <c:pt idx="51">
                  <c:v>Students from Rwanda</c:v>
                </c:pt>
                <c:pt idx="52">
                  <c:v>Students from Colombia</c:v>
                </c:pt>
                <c:pt idx="53">
                  <c:v>Students from Bulgaria</c:v>
                </c:pt>
                <c:pt idx="54">
                  <c:v>Students from Poland</c:v>
                </c:pt>
                <c:pt idx="55">
                  <c:v>Students from South Africa</c:v>
                </c:pt>
                <c:pt idx="56">
                  <c:v>Students from Romania</c:v>
                </c:pt>
                <c:pt idx="57">
                  <c:v>Students from Netherlands</c:v>
                </c:pt>
                <c:pt idx="58">
                  <c:v>Students from Spain</c:v>
                </c:pt>
                <c:pt idx="59">
                  <c:v>Students from Fiji</c:v>
                </c:pt>
                <c:pt idx="60">
                  <c:v>Students from El Salvador</c:v>
                </c:pt>
                <c:pt idx="61">
                  <c:v>Students from Timor-Leste</c:v>
                </c:pt>
                <c:pt idx="62">
                  <c:v>Students from Sweden</c:v>
                </c:pt>
                <c:pt idx="63">
                  <c:v>Students from Zimbabwe</c:v>
                </c:pt>
                <c:pt idx="64">
                  <c:v>Students from Tajikistan</c:v>
                </c:pt>
                <c:pt idx="65">
                  <c:v>Students from Italy</c:v>
                </c:pt>
                <c:pt idx="66">
                  <c:v>Students from Congo</c:v>
                </c:pt>
                <c:pt idx="67">
                  <c:v>Students from Finland</c:v>
                </c:pt>
                <c:pt idx="68">
                  <c:v>Students from Slovakia</c:v>
                </c:pt>
                <c:pt idx="69">
                  <c:v>Students from Uganda</c:v>
                </c:pt>
                <c:pt idx="70">
                  <c:v>Students from Bolivia</c:v>
                </c:pt>
                <c:pt idx="71">
                  <c:v>Students from Denmark</c:v>
                </c:pt>
                <c:pt idx="72">
                  <c:v>Students from Switzerland</c:v>
                </c:pt>
                <c:pt idx="73">
                  <c:v>Students from Senegal</c:v>
                </c:pt>
                <c:pt idx="74">
                  <c:v>Students from Burundi</c:v>
                </c:pt>
                <c:pt idx="75">
                  <c:v>Students from Zambia</c:v>
                </c:pt>
                <c:pt idx="76">
                  <c:v>Students from Bhutan</c:v>
                </c:pt>
                <c:pt idx="77">
                  <c:v>Students from Hungary</c:v>
                </c:pt>
                <c:pt idx="78">
                  <c:v>Students from Angola</c:v>
                </c:pt>
                <c:pt idx="79">
                  <c:v>Students from Chile</c:v>
                </c:pt>
                <c:pt idx="80">
                  <c:v>Students from Lithuania</c:v>
                </c:pt>
                <c:pt idx="81">
                  <c:v>Students from Gabon</c:v>
                </c:pt>
                <c:pt idx="82">
                  <c:v>Students from Sudan</c:v>
                </c:pt>
                <c:pt idx="83">
                  <c:v>Students from Tunisia</c:v>
                </c:pt>
                <c:pt idx="84">
                  <c:v>Students from Panama</c:v>
                </c:pt>
                <c:pt idx="85">
                  <c:v>Students from Lebanon</c:v>
                </c:pt>
                <c:pt idx="86">
                  <c:v>Students from United Arab Emirates</c:v>
                </c:pt>
                <c:pt idx="87">
                  <c:v>Students from Dominican Republic</c:v>
                </c:pt>
                <c:pt idx="88">
                  <c:v>Students from North America, country not specified</c:v>
                </c:pt>
                <c:pt idx="89">
                  <c:v>Students from Peru</c:v>
                </c:pt>
                <c:pt idx="90">
                  <c:v>Students from Brunei Darussalam</c:v>
                </c:pt>
                <c:pt idx="91">
                  <c:v>Students from Iraq</c:v>
                </c:pt>
                <c:pt idx="92">
                  <c:v>Students from Palestinian Autonomous Territories</c:v>
                </c:pt>
                <c:pt idx="93">
                  <c:v>Students from Qatar</c:v>
                </c:pt>
                <c:pt idx="94">
                  <c:v>Students from Turkmenistan</c:v>
                </c:pt>
                <c:pt idx="95">
                  <c:v>Students from Belarus</c:v>
                </c:pt>
                <c:pt idx="96">
                  <c:v>Students from Norway</c:v>
                </c:pt>
                <c:pt idx="97">
                  <c:v>Students from Democratic Rep. of the Congo</c:v>
                </c:pt>
                <c:pt idx="98">
                  <c:v>Students from Togo</c:v>
                </c:pt>
                <c:pt idx="99">
                  <c:v>Students from Venezuela</c:v>
                </c:pt>
                <c:pt idx="100">
                  <c:v>Students from Armenia</c:v>
                </c:pt>
                <c:pt idx="101">
                  <c:v>Students from Israel</c:v>
                </c:pt>
                <c:pt idx="102">
                  <c:v>Students from Yemen</c:v>
                </c:pt>
                <c:pt idx="103">
                  <c:v>Students from Ireland</c:v>
                </c:pt>
                <c:pt idx="104">
                  <c:v>Students from Liberia</c:v>
                </c:pt>
                <c:pt idx="105">
                  <c:v>Students from Kuwait</c:v>
                </c:pt>
                <c:pt idx="106">
                  <c:v>Students from Moldova (Republic of)</c:v>
                </c:pt>
                <c:pt idx="107">
                  <c:v>Students from Guinea</c:v>
                </c:pt>
                <c:pt idx="108">
                  <c:v>Students from Mauritania</c:v>
                </c:pt>
                <c:pt idx="109">
                  <c:v>Students from Jamaica</c:v>
                </c:pt>
                <c:pt idx="110">
                  <c:v>Students from Nicaragua</c:v>
                </c:pt>
                <c:pt idx="111">
                  <c:v>Students from Ecuador</c:v>
                </c:pt>
                <c:pt idx="112">
                  <c:v>Students from Jordan</c:v>
                </c:pt>
                <c:pt idx="113">
                  <c:v>Students from Serbia and Montenegro</c:v>
                </c:pt>
                <c:pt idx="114">
                  <c:v>Students from Ce d'Ivoire</c:v>
                </c:pt>
                <c:pt idx="115">
                  <c:v>Students from Guinea-Bissau</c:v>
                </c:pt>
                <c:pt idx="116">
                  <c:v>Students from Swaziland</c:v>
                </c:pt>
                <c:pt idx="117">
                  <c:v>Students from Africa, country not specified</c:v>
                </c:pt>
                <c:pt idx="118">
                  <c:v>Students from Belize</c:v>
                </c:pt>
                <c:pt idx="119">
                  <c:v>Students from Costa Rica</c:v>
                </c:pt>
                <c:pt idx="120">
                  <c:v>Students from Bahrain</c:v>
                </c:pt>
                <c:pt idx="121">
                  <c:v>Students from Maldives</c:v>
                </c:pt>
                <c:pt idx="122">
                  <c:v>Students from Albania</c:v>
                </c:pt>
                <c:pt idx="123">
                  <c:v>Students from Belgium</c:v>
                </c:pt>
                <c:pt idx="124">
                  <c:v>Students from Portugal</c:v>
                </c:pt>
                <c:pt idx="125">
                  <c:v>Students from The Former Yugoslav Rep. of Macedonia</c:v>
                </c:pt>
                <c:pt idx="126">
                  <c:v>Students from Europe, country not specified</c:v>
                </c:pt>
                <c:pt idx="127">
                  <c:v>Students from Samoa</c:v>
                </c:pt>
                <c:pt idx="128">
                  <c:v>Students from Benin</c:v>
                </c:pt>
                <c:pt idx="129">
                  <c:v>Students from Botswana</c:v>
                </c:pt>
                <c:pt idx="130">
                  <c:v>Students from Gambia</c:v>
                </c:pt>
                <c:pt idx="131">
                  <c:v>Students from Libyan Arab Jamahiriya</c:v>
                </c:pt>
                <c:pt idx="132">
                  <c:v>Students from Madagascar</c:v>
                </c:pt>
                <c:pt idx="133">
                  <c:v>Students from Malawi</c:v>
                </c:pt>
                <c:pt idx="134">
                  <c:v>Students from Mauritius</c:v>
                </c:pt>
                <c:pt idx="135">
                  <c:v>Students from Mozambique</c:v>
                </c:pt>
                <c:pt idx="136">
                  <c:v>Students from Namibia</c:v>
                </c:pt>
                <c:pt idx="137">
                  <c:v>Students from Dominica</c:v>
                </c:pt>
                <c:pt idx="138">
                  <c:v>Students from Haiti</c:v>
                </c:pt>
                <c:pt idx="139">
                  <c:v>Students from Honduras</c:v>
                </c:pt>
                <c:pt idx="140">
                  <c:v>Students from Croatia</c:v>
                </c:pt>
                <c:pt idx="141">
                  <c:v>Students from Estonia</c:v>
                </c:pt>
                <c:pt idx="142">
                  <c:v>Students from Greece</c:v>
                </c:pt>
                <c:pt idx="143">
                  <c:v>Students from Latvia</c:v>
                </c:pt>
                <c:pt idx="144">
                  <c:v>Students from Luxembourg</c:v>
                </c:pt>
                <c:pt idx="145">
                  <c:v>Students from Monaco</c:v>
                </c:pt>
                <c:pt idx="146">
                  <c:v>Students from Slovenia</c:v>
                </c:pt>
                <c:pt idx="147">
                  <c:v>Students from Tuvalu</c:v>
                </c:pt>
                <c:pt idx="148">
                  <c:v>Students from Vanuatu</c:v>
                </c:pt>
              </c:strCache>
            </c:strRef>
          </c:cat>
          <c:val>
            <c:numRef>
              <c:f>Sheet3!$B$64:$B$212</c:f>
              <c:numCache>
                <c:formatCode>General</c:formatCode>
                <c:ptCount val="149"/>
                <c:pt idx="0">
                  <c:v>45757</c:v>
                </c:pt>
                <c:pt idx="1">
                  <c:v>2190</c:v>
                </c:pt>
                <c:pt idx="2">
                  <c:v>1662</c:v>
                </c:pt>
                <c:pt idx="3">
                  <c:v>1147</c:v>
                </c:pt>
                <c:pt idx="4">
                  <c:v>988</c:v>
                </c:pt>
                <c:pt idx="5">
                  <c:v>956</c:v>
                </c:pt>
                <c:pt idx="6">
                  <c:v>486</c:v>
                </c:pt>
                <c:pt idx="7">
                  <c:v>457</c:v>
                </c:pt>
                <c:pt idx="8">
                  <c:v>414</c:v>
                </c:pt>
                <c:pt idx="9">
                  <c:v>410</c:v>
                </c:pt>
                <c:pt idx="10">
                  <c:v>346</c:v>
                </c:pt>
                <c:pt idx="11">
                  <c:v>341</c:v>
                </c:pt>
                <c:pt idx="12">
                  <c:v>316</c:v>
                </c:pt>
                <c:pt idx="13">
                  <c:v>304</c:v>
                </c:pt>
                <c:pt idx="14">
                  <c:v>291</c:v>
                </c:pt>
                <c:pt idx="15">
                  <c:v>269</c:v>
                </c:pt>
                <c:pt idx="16">
                  <c:v>168</c:v>
                </c:pt>
                <c:pt idx="17">
                  <c:v>167</c:v>
                </c:pt>
                <c:pt idx="18">
                  <c:v>144</c:v>
                </c:pt>
                <c:pt idx="19">
                  <c:v>118</c:v>
                </c:pt>
                <c:pt idx="20">
                  <c:v>109</c:v>
                </c:pt>
                <c:pt idx="21">
                  <c:v>101</c:v>
                </c:pt>
                <c:pt idx="22">
                  <c:v>87</c:v>
                </c:pt>
                <c:pt idx="23">
                  <c:v>80</c:v>
                </c:pt>
                <c:pt idx="24">
                  <c:v>68</c:v>
                </c:pt>
                <c:pt idx="25">
                  <c:v>67</c:v>
                </c:pt>
                <c:pt idx="26">
                  <c:v>65</c:v>
                </c:pt>
                <c:pt idx="27">
                  <c:v>62</c:v>
                </c:pt>
                <c:pt idx="28">
                  <c:v>61</c:v>
                </c:pt>
                <c:pt idx="29">
                  <c:v>61</c:v>
                </c:pt>
                <c:pt idx="30">
                  <c:v>58</c:v>
                </c:pt>
                <c:pt idx="31">
                  <c:v>58</c:v>
                </c:pt>
                <c:pt idx="32">
                  <c:v>55</c:v>
                </c:pt>
                <c:pt idx="33">
                  <c:v>55</c:v>
                </c:pt>
                <c:pt idx="34">
                  <c:v>50</c:v>
                </c:pt>
                <c:pt idx="35">
                  <c:v>50</c:v>
                </c:pt>
                <c:pt idx="36">
                  <c:v>50</c:v>
                </c:pt>
                <c:pt idx="37">
                  <c:v>47</c:v>
                </c:pt>
                <c:pt idx="38">
                  <c:v>46</c:v>
                </c:pt>
                <c:pt idx="39">
                  <c:v>44</c:v>
                </c:pt>
                <c:pt idx="40">
                  <c:v>42</c:v>
                </c:pt>
                <c:pt idx="41">
                  <c:v>40</c:v>
                </c:pt>
                <c:pt idx="42">
                  <c:v>39</c:v>
                </c:pt>
                <c:pt idx="43">
                  <c:v>38</c:v>
                </c:pt>
                <c:pt idx="44">
                  <c:v>36</c:v>
                </c:pt>
                <c:pt idx="45">
                  <c:v>35</c:v>
                </c:pt>
                <c:pt idx="46">
                  <c:v>30</c:v>
                </c:pt>
                <c:pt idx="47">
                  <c:v>27</c:v>
                </c:pt>
                <c:pt idx="48">
                  <c:v>26</c:v>
                </c:pt>
                <c:pt idx="49">
                  <c:v>26</c:v>
                </c:pt>
                <c:pt idx="50">
                  <c:v>20</c:v>
                </c:pt>
                <c:pt idx="51">
                  <c:v>19</c:v>
                </c:pt>
                <c:pt idx="52">
                  <c:v>19</c:v>
                </c:pt>
                <c:pt idx="53">
                  <c:v>19</c:v>
                </c:pt>
                <c:pt idx="54">
                  <c:v>18</c:v>
                </c:pt>
                <c:pt idx="55">
                  <c:v>17</c:v>
                </c:pt>
                <c:pt idx="56">
                  <c:v>17</c:v>
                </c:pt>
                <c:pt idx="57">
                  <c:v>16</c:v>
                </c:pt>
                <c:pt idx="58">
                  <c:v>16</c:v>
                </c:pt>
                <c:pt idx="59">
                  <c:v>16</c:v>
                </c:pt>
                <c:pt idx="60">
                  <c:v>15</c:v>
                </c:pt>
                <c:pt idx="61">
                  <c:v>15</c:v>
                </c:pt>
                <c:pt idx="62">
                  <c:v>15</c:v>
                </c:pt>
                <c:pt idx="63">
                  <c:v>14</c:v>
                </c:pt>
                <c:pt idx="64">
                  <c:v>14</c:v>
                </c:pt>
                <c:pt idx="65">
                  <c:v>14</c:v>
                </c:pt>
                <c:pt idx="66">
                  <c:v>13</c:v>
                </c:pt>
                <c:pt idx="67">
                  <c:v>13</c:v>
                </c:pt>
                <c:pt idx="68">
                  <c:v>13</c:v>
                </c:pt>
                <c:pt idx="69">
                  <c:v>12</c:v>
                </c:pt>
                <c:pt idx="70">
                  <c:v>12</c:v>
                </c:pt>
                <c:pt idx="71">
                  <c:v>12</c:v>
                </c:pt>
                <c:pt idx="72">
                  <c:v>12</c:v>
                </c:pt>
                <c:pt idx="73">
                  <c:v>11</c:v>
                </c:pt>
                <c:pt idx="74">
                  <c:v>10</c:v>
                </c:pt>
                <c:pt idx="75">
                  <c:v>10</c:v>
                </c:pt>
                <c:pt idx="76">
                  <c:v>10</c:v>
                </c:pt>
                <c:pt idx="77">
                  <c:v>10</c:v>
                </c:pt>
                <c:pt idx="78">
                  <c:v>9</c:v>
                </c:pt>
                <c:pt idx="79">
                  <c:v>9</c:v>
                </c:pt>
                <c:pt idx="80">
                  <c:v>9</c:v>
                </c:pt>
                <c:pt idx="81">
                  <c:v>8</c:v>
                </c:pt>
                <c:pt idx="82">
                  <c:v>8</c:v>
                </c:pt>
                <c:pt idx="83">
                  <c:v>7</c:v>
                </c:pt>
                <c:pt idx="84">
                  <c:v>7</c:v>
                </c:pt>
                <c:pt idx="85">
                  <c:v>7</c:v>
                </c:pt>
                <c:pt idx="86">
                  <c:v>7</c:v>
                </c:pt>
                <c:pt idx="87">
                  <c:v>6</c:v>
                </c:pt>
                <c:pt idx="88">
                  <c:v>6</c:v>
                </c:pt>
                <c:pt idx="89">
                  <c:v>6</c:v>
                </c:pt>
                <c:pt idx="90">
                  <c:v>6</c:v>
                </c:pt>
                <c:pt idx="91">
                  <c:v>6</c:v>
                </c:pt>
                <c:pt idx="92">
                  <c:v>6</c:v>
                </c:pt>
                <c:pt idx="93">
                  <c:v>6</c:v>
                </c:pt>
                <c:pt idx="94">
                  <c:v>6</c:v>
                </c:pt>
                <c:pt idx="95">
                  <c:v>6</c:v>
                </c:pt>
                <c:pt idx="96">
                  <c:v>6</c:v>
                </c:pt>
                <c:pt idx="97">
                  <c:v>5</c:v>
                </c:pt>
                <c:pt idx="98">
                  <c:v>5</c:v>
                </c:pt>
                <c:pt idx="99">
                  <c:v>5</c:v>
                </c:pt>
                <c:pt idx="100">
                  <c:v>5</c:v>
                </c:pt>
                <c:pt idx="101">
                  <c:v>5</c:v>
                </c:pt>
                <c:pt idx="102">
                  <c:v>5</c:v>
                </c:pt>
                <c:pt idx="103">
                  <c:v>5</c:v>
                </c:pt>
                <c:pt idx="104">
                  <c:v>4</c:v>
                </c:pt>
                <c:pt idx="105">
                  <c:v>4</c:v>
                </c:pt>
                <c:pt idx="106">
                  <c:v>4</c:v>
                </c:pt>
                <c:pt idx="107">
                  <c:v>3</c:v>
                </c:pt>
                <c:pt idx="108">
                  <c:v>3</c:v>
                </c:pt>
                <c:pt idx="109">
                  <c:v>3</c:v>
                </c:pt>
                <c:pt idx="110">
                  <c:v>3</c:v>
                </c:pt>
                <c:pt idx="111">
                  <c:v>3</c:v>
                </c:pt>
                <c:pt idx="112">
                  <c:v>3</c:v>
                </c:pt>
                <c:pt idx="113">
                  <c:v>3</c:v>
                </c:pt>
                <c:pt idx="114">
                  <c:v>2</c:v>
                </c:pt>
                <c:pt idx="115">
                  <c:v>2</c:v>
                </c:pt>
                <c:pt idx="116">
                  <c:v>2</c:v>
                </c:pt>
                <c:pt idx="117">
                  <c:v>2</c:v>
                </c:pt>
                <c:pt idx="118">
                  <c:v>2</c:v>
                </c:pt>
                <c:pt idx="119">
                  <c:v>2</c:v>
                </c:pt>
                <c:pt idx="120">
                  <c:v>2</c:v>
                </c:pt>
                <c:pt idx="121">
                  <c:v>2</c:v>
                </c:pt>
                <c:pt idx="122">
                  <c:v>2</c:v>
                </c:pt>
                <c:pt idx="123">
                  <c:v>2</c:v>
                </c:pt>
                <c:pt idx="124">
                  <c:v>2</c:v>
                </c:pt>
                <c:pt idx="125">
                  <c:v>2</c:v>
                </c:pt>
                <c:pt idx="126">
                  <c:v>2</c:v>
                </c:pt>
                <c:pt idx="127">
                  <c:v>2</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numCache>
            </c:numRef>
          </c:val>
        </c:ser>
        <c:firstSliceAng val="0"/>
      </c:pieChart>
      <c:spPr>
        <a:noFill/>
        <a:ln w="25400">
          <a:noFill/>
        </a:ln>
      </c:spPr>
    </c:plotArea>
    <c:legend>
      <c:legendPos val="r"/>
      <c:layout/>
    </c:legend>
    <c:plotVisOnly val="1"/>
    <c:dispBlanksAs val="zero"/>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ja-JP"/>
  <c:chart>
    <c:plotArea>
      <c:layout/>
      <c:lineChart>
        <c:grouping val="standard"/>
        <c:ser>
          <c:idx val="0"/>
          <c:order val="0"/>
          <c:tx>
            <c:strRef>
              <c:f>'download (15)'!$A$112</c:f>
              <c:strCache>
                <c:ptCount val="1"/>
                <c:pt idx="0">
                  <c:v>Students from Brunei Darussalam</c:v>
                </c:pt>
              </c:strCache>
            </c:strRef>
          </c:tx>
          <c:marker>
            <c:symbol val="none"/>
          </c:marker>
          <c:val>
            <c:numRef>
              <c:f>'download (15)'!$B$112:$N$112</c:f>
              <c:numCache>
                <c:formatCode>General</c:formatCode>
                <c:ptCount val="13"/>
                <c:pt idx="0">
                  <c:v>0</c:v>
                </c:pt>
                <c:pt idx="1">
                  <c:v>0</c:v>
                </c:pt>
                <c:pt idx="2">
                  <c:v>3</c:v>
                </c:pt>
                <c:pt idx="3">
                  <c:v>3</c:v>
                </c:pt>
                <c:pt idx="4">
                  <c:v>3</c:v>
                </c:pt>
                <c:pt idx="5">
                  <c:v>0</c:v>
                </c:pt>
                <c:pt idx="6">
                  <c:v>2</c:v>
                </c:pt>
                <c:pt idx="7">
                  <c:v>2</c:v>
                </c:pt>
                <c:pt idx="8">
                  <c:v>0</c:v>
                </c:pt>
                <c:pt idx="9">
                  <c:v>0</c:v>
                </c:pt>
                <c:pt idx="10">
                  <c:v>0</c:v>
                </c:pt>
                <c:pt idx="11">
                  <c:v>2</c:v>
                </c:pt>
                <c:pt idx="12">
                  <c:v>6</c:v>
                </c:pt>
              </c:numCache>
            </c:numRef>
          </c:val>
        </c:ser>
        <c:ser>
          <c:idx val="1"/>
          <c:order val="1"/>
          <c:tx>
            <c:strRef>
              <c:f>'download (15)'!$A$113</c:f>
              <c:strCache>
                <c:ptCount val="1"/>
                <c:pt idx="0">
                  <c:v>Students from Cambodia</c:v>
                </c:pt>
              </c:strCache>
            </c:strRef>
          </c:tx>
          <c:marker>
            <c:symbol val="none"/>
          </c:marker>
          <c:val>
            <c:numRef>
              <c:f>'download (15)'!$B$113:$N$113</c:f>
              <c:numCache>
                <c:formatCode>General</c:formatCode>
                <c:ptCount val="13"/>
                <c:pt idx="0">
                  <c:v>0</c:v>
                </c:pt>
                <c:pt idx="1">
                  <c:v>2</c:v>
                </c:pt>
                <c:pt idx="2">
                  <c:v>1</c:v>
                </c:pt>
                <c:pt idx="3">
                  <c:v>15</c:v>
                </c:pt>
                <c:pt idx="4">
                  <c:v>17</c:v>
                </c:pt>
                <c:pt idx="5">
                  <c:v>20</c:v>
                </c:pt>
                <c:pt idx="6">
                  <c:v>37</c:v>
                </c:pt>
                <c:pt idx="7">
                  <c:v>38</c:v>
                </c:pt>
                <c:pt idx="8">
                  <c:v>48</c:v>
                </c:pt>
                <c:pt idx="9">
                  <c:v>67</c:v>
                </c:pt>
                <c:pt idx="10">
                  <c:v>86</c:v>
                </c:pt>
                <c:pt idx="11">
                  <c:v>115</c:v>
                </c:pt>
                <c:pt idx="12">
                  <c:v>167</c:v>
                </c:pt>
              </c:numCache>
            </c:numRef>
          </c:val>
        </c:ser>
        <c:ser>
          <c:idx val="2"/>
          <c:order val="2"/>
          <c:tx>
            <c:strRef>
              <c:f>'download (15)'!$A$120</c:f>
              <c:strCache>
                <c:ptCount val="1"/>
                <c:pt idx="0">
                  <c:v>Students from Indonesia</c:v>
                </c:pt>
              </c:strCache>
            </c:strRef>
          </c:tx>
          <c:marker>
            <c:symbol val="none"/>
          </c:marker>
          <c:val>
            <c:numRef>
              <c:f>'download (15)'!$B$120:$N$120</c:f>
              <c:numCache>
                <c:formatCode>General</c:formatCode>
                <c:ptCount val="13"/>
                <c:pt idx="0">
                  <c:v>15</c:v>
                </c:pt>
                <c:pt idx="1">
                  <c:v>20</c:v>
                </c:pt>
                <c:pt idx="2">
                  <c:v>32</c:v>
                </c:pt>
                <c:pt idx="3">
                  <c:v>30</c:v>
                </c:pt>
                <c:pt idx="4">
                  <c:v>38</c:v>
                </c:pt>
                <c:pt idx="5">
                  <c:v>70</c:v>
                </c:pt>
                <c:pt idx="6">
                  <c:v>87</c:v>
                </c:pt>
                <c:pt idx="7">
                  <c:v>101</c:v>
                </c:pt>
                <c:pt idx="8">
                  <c:v>148</c:v>
                </c:pt>
                <c:pt idx="9">
                  <c:v>193</c:v>
                </c:pt>
                <c:pt idx="10">
                  <c:v>269</c:v>
                </c:pt>
                <c:pt idx="11">
                  <c:v>302</c:v>
                </c:pt>
                <c:pt idx="12">
                  <c:v>414</c:v>
                </c:pt>
              </c:numCache>
            </c:numRef>
          </c:val>
        </c:ser>
        <c:ser>
          <c:idx val="3"/>
          <c:order val="3"/>
          <c:tx>
            <c:strRef>
              <c:f>'download (15)'!$A$131</c:f>
              <c:strCache>
                <c:ptCount val="1"/>
                <c:pt idx="0">
                  <c:v>Students from Lao People's Democratic Republic</c:v>
                </c:pt>
              </c:strCache>
            </c:strRef>
          </c:tx>
          <c:marker>
            <c:symbol val="none"/>
          </c:marker>
          <c:val>
            <c:numRef>
              <c:f>'download (15)'!$B$131:$N$131</c:f>
              <c:numCache>
                <c:formatCode>General</c:formatCode>
                <c:ptCount val="13"/>
                <c:pt idx="0">
                  <c:v>0</c:v>
                </c:pt>
                <c:pt idx="1">
                  <c:v>0</c:v>
                </c:pt>
                <c:pt idx="2">
                  <c:v>0</c:v>
                </c:pt>
                <c:pt idx="3">
                  <c:v>1</c:v>
                </c:pt>
                <c:pt idx="4">
                  <c:v>5</c:v>
                </c:pt>
                <c:pt idx="5">
                  <c:v>9</c:v>
                </c:pt>
                <c:pt idx="6">
                  <c:v>15</c:v>
                </c:pt>
                <c:pt idx="7">
                  <c:v>15</c:v>
                </c:pt>
                <c:pt idx="8">
                  <c:v>24</c:v>
                </c:pt>
                <c:pt idx="9">
                  <c:v>37</c:v>
                </c:pt>
                <c:pt idx="10">
                  <c:v>35</c:v>
                </c:pt>
                <c:pt idx="11">
                  <c:v>33</c:v>
                </c:pt>
                <c:pt idx="12">
                  <c:v>47</c:v>
                </c:pt>
              </c:numCache>
            </c:numRef>
          </c:val>
        </c:ser>
        <c:ser>
          <c:idx val="4"/>
          <c:order val="4"/>
          <c:tx>
            <c:strRef>
              <c:f>'download (15)'!$A$134</c:f>
              <c:strCache>
                <c:ptCount val="1"/>
                <c:pt idx="0">
                  <c:v>Students from Malaysia</c:v>
                </c:pt>
              </c:strCache>
            </c:strRef>
          </c:tx>
          <c:marker>
            <c:symbol val="none"/>
          </c:marker>
          <c:val>
            <c:numRef>
              <c:f>'download (15)'!$B$134:$N$134</c:f>
              <c:numCache>
                <c:formatCode>General</c:formatCode>
                <c:ptCount val="13"/>
                <c:pt idx="0">
                  <c:v>100</c:v>
                </c:pt>
                <c:pt idx="1">
                  <c:v>70</c:v>
                </c:pt>
                <c:pt idx="2">
                  <c:v>28</c:v>
                </c:pt>
                <c:pt idx="3">
                  <c:v>19</c:v>
                </c:pt>
                <c:pt idx="4">
                  <c:v>43</c:v>
                </c:pt>
                <c:pt idx="5">
                  <c:v>98</c:v>
                </c:pt>
                <c:pt idx="6">
                  <c:v>141</c:v>
                </c:pt>
                <c:pt idx="7">
                  <c:v>212</c:v>
                </c:pt>
                <c:pt idx="8">
                  <c:v>269</c:v>
                </c:pt>
                <c:pt idx="9">
                  <c:v>336</c:v>
                </c:pt>
                <c:pt idx="10">
                  <c:v>364</c:v>
                </c:pt>
                <c:pt idx="11">
                  <c:v>376</c:v>
                </c:pt>
                <c:pt idx="12">
                  <c:v>457</c:v>
                </c:pt>
              </c:numCache>
            </c:numRef>
          </c:val>
        </c:ser>
        <c:ser>
          <c:idx val="5"/>
          <c:order val="5"/>
          <c:tx>
            <c:strRef>
              <c:f>'download (15)'!$A$137</c:f>
              <c:strCache>
                <c:ptCount val="1"/>
                <c:pt idx="0">
                  <c:v>Students from Myanmar</c:v>
                </c:pt>
              </c:strCache>
            </c:strRef>
          </c:tx>
          <c:marker>
            <c:symbol val="none"/>
          </c:marker>
          <c:val>
            <c:numRef>
              <c:f>'download (15)'!$B$137:$N$137</c:f>
              <c:numCache>
                <c:formatCode>General</c:formatCode>
                <c:ptCount val="13"/>
                <c:pt idx="0">
                  <c:v>13</c:v>
                </c:pt>
                <c:pt idx="1">
                  <c:v>19</c:v>
                </c:pt>
                <c:pt idx="2">
                  <c:v>20</c:v>
                </c:pt>
                <c:pt idx="3">
                  <c:v>19</c:v>
                </c:pt>
                <c:pt idx="4">
                  <c:v>30</c:v>
                </c:pt>
                <c:pt idx="5">
                  <c:v>36</c:v>
                </c:pt>
                <c:pt idx="6">
                  <c:v>58</c:v>
                </c:pt>
                <c:pt idx="7">
                  <c:v>55</c:v>
                </c:pt>
                <c:pt idx="8">
                  <c:v>71</c:v>
                </c:pt>
                <c:pt idx="9">
                  <c:v>94</c:v>
                </c:pt>
                <c:pt idx="10">
                  <c:v>82</c:v>
                </c:pt>
                <c:pt idx="11">
                  <c:v>104</c:v>
                </c:pt>
                <c:pt idx="12">
                  <c:v>144</c:v>
                </c:pt>
              </c:numCache>
            </c:numRef>
          </c:val>
        </c:ser>
        <c:ser>
          <c:idx val="6"/>
          <c:order val="6"/>
          <c:tx>
            <c:strRef>
              <c:f>'download (15)'!$A$142</c:f>
              <c:strCache>
                <c:ptCount val="1"/>
                <c:pt idx="0">
                  <c:v>Students from Philippines</c:v>
                </c:pt>
              </c:strCache>
            </c:strRef>
          </c:tx>
          <c:marker>
            <c:symbol val="none"/>
          </c:marker>
          <c:val>
            <c:numRef>
              <c:f>'download (15)'!$B$142:$N$142</c:f>
              <c:numCache>
                <c:formatCode>General</c:formatCode>
                <c:ptCount val="13"/>
                <c:pt idx="0">
                  <c:v>8</c:v>
                </c:pt>
                <c:pt idx="1">
                  <c:v>15</c:v>
                </c:pt>
                <c:pt idx="2">
                  <c:v>28</c:v>
                </c:pt>
                <c:pt idx="3">
                  <c:v>31</c:v>
                </c:pt>
                <c:pt idx="4">
                  <c:v>50</c:v>
                </c:pt>
                <c:pt idx="5">
                  <c:v>123</c:v>
                </c:pt>
                <c:pt idx="6">
                  <c:v>88</c:v>
                </c:pt>
                <c:pt idx="7">
                  <c:v>97</c:v>
                </c:pt>
                <c:pt idx="8">
                  <c:v>134</c:v>
                </c:pt>
                <c:pt idx="9">
                  <c:v>193</c:v>
                </c:pt>
                <c:pt idx="10">
                  <c:v>266</c:v>
                </c:pt>
                <c:pt idx="11">
                  <c:v>252</c:v>
                </c:pt>
                <c:pt idx="12">
                  <c:v>304</c:v>
                </c:pt>
              </c:numCache>
            </c:numRef>
          </c:val>
        </c:ser>
        <c:ser>
          <c:idx val="7"/>
          <c:order val="7"/>
          <c:tx>
            <c:strRef>
              <c:f>'download (15)'!$A$145</c:f>
              <c:strCache>
                <c:ptCount val="1"/>
                <c:pt idx="0">
                  <c:v>Students from Singapore</c:v>
                </c:pt>
              </c:strCache>
            </c:strRef>
          </c:tx>
          <c:marker>
            <c:symbol val="none"/>
          </c:marker>
          <c:val>
            <c:numRef>
              <c:f>'download (15)'!$B$145:$N$145</c:f>
              <c:numCache>
                <c:formatCode>General</c:formatCode>
                <c:ptCount val="13"/>
                <c:pt idx="0">
                  <c:v>4</c:v>
                </c:pt>
                <c:pt idx="1">
                  <c:v>2</c:v>
                </c:pt>
                <c:pt idx="2">
                  <c:v>3</c:v>
                </c:pt>
                <c:pt idx="3">
                  <c:v>2</c:v>
                </c:pt>
                <c:pt idx="4">
                  <c:v>3</c:v>
                </c:pt>
                <c:pt idx="5">
                  <c:v>4</c:v>
                </c:pt>
                <c:pt idx="6">
                  <c:v>5</c:v>
                </c:pt>
                <c:pt idx="7">
                  <c:v>6</c:v>
                </c:pt>
                <c:pt idx="8">
                  <c:v>6</c:v>
                </c:pt>
                <c:pt idx="9">
                  <c:v>7</c:v>
                </c:pt>
                <c:pt idx="10">
                  <c:v>8</c:v>
                </c:pt>
                <c:pt idx="11">
                  <c:v>84</c:v>
                </c:pt>
                <c:pt idx="12">
                  <c:v>80</c:v>
                </c:pt>
              </c:numCache>
            </c:numRef>
          </c:val>
        </c:ser>
        <c:ser>
          <c:idx val="8"/>
          <c:order val="8"/>
          <c:tx>
            <c:strRef>
              <c:f>'download (15)'!$A$149</c:f>
              <c:strCache>
                <c:ptCount val="1"/>
                <c:pt idx="0">
                  <c:v>Students from Thailand</c:v>
                </c:pt>
              </c:strCache>
            </c:strRef>
          </c:tx>
          <c:marker>
            <c:symbol val="none"/>
          </c:marker>
          <c:val>
            <c:numRef>
              <c:f>'download (15)'!$B$149:$N$149</c:f>
              <c:numCache>
                <c:formatCode>General</c:formatCode>
                <c:ptCount val="13"/>
                <c:pt idx="0">
                  <c:v>6</c:v>
                </c:pt>
                <c:pt idx="1">
                  <c:v>9</c:v>
                </c:pt>
                <c:pt idx="2">
                  <c:v>8</c:v>
                </c:pt>
                <c:pt idx="3">
                  <c:v>15</c:v>
                </c:pt>
                <c:pt idx="4">
                  <c:v>5</c:v>
                </c:pt>
                <c:pt idx="5">
                  <c:v>30</c:v>
                </c:pt>
                <c:pt idx="6">
                  <c:v>31</c:v>
                </c:pt>
                <c:pt idx="7">
                  <c:v>38</c:v>
                </c:pt>
                <c:pt idx="8">
                  <c:v>51</c:v>
                </c:pt>
                <c:pt idx="9">
                  <c:v>68</c:v>
                </c:pt>
                <c:pt idx="10">
                  <c:v>96</c:v>
                </c:pt>
                <c:pt idx="11">
                  <c:v>120</c:v>
                </c:pt>
                <c:pt idx="12">
                  <c:v>168</c:v>
                </c:pt>
              </c:numCache>
            </c:numRef>
          </c:val>
        </c:ser>
        <c:marker val="1"/>
        <c:axId val="94864896"/>
        <c:axId val="94866432"/>
      </c:lineChart>
      <c:catAx>
        <c:axId val="94864896"/>
        <c:scaling>
          <c:orientation val="minMax"/>
        </c:scaling>
        <c:axPos val="b"/>
        <c:tickLblPos val="nextTo"/>
        <c:crossAx val="94866432"/>
        <c:crosses val="autoZero"/>
        <c:auto val="1"/>
        <c:lblAlgn val="ctr"/>
        <c:lblOffset val="100"/>
      </c:catAx>
      <c:valAx>
        <c:axId val="94866432"/>
        <c:scaling>
          <c:orientation val="minMax"/>
        </c:scaling>
        <c:axPos val="l"/>
        <c:majorGridlines/>
        <c:numFmt formatCode="General" sourceLinked="1"/>
        <c:tickLblPos val="nextTo"/>
        <c:crossAx val="94864896"/>
        <c:crosses val="autoZero"/>
        <c:crossBetween val="between"/>
      </c:valAx>
    </c:plotArea>
    <c:legend>
      <c:legendPos val="r"/>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Sheet2!$A$2</c:f>
              <c:strCache>
                <c:ptCount val="1"/>
                <c:pt idx="0">
                  <c:v>Students from China in Thailand</c:v>
                </c:pt>
              </c:strCache>
            </c:strRef>
          </c:tx>
          <c:marker>
            <c:symbol val="none"/>
          </c:marker>
          <c:cat>
            <c:strRef>
              <c:f>Sheet2!$B$1:$O$1</c:f>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f>Sheet2!$B$2:$O$2</c:f>
              <c:numCache>
                <c:formatCode>General</c:formatCode>
                <c:ptCount val="14"/>
                <c:pt idx="0">
                  <c:v>404</c:v>
                </c:pt>
                <c:pt idx="1">
                  <c:v>404</c:v>
                </c:pt>
                <c:pt idx="2">
                  <c:v>543</c:v>
                </c:pt>
                <c:pt idx="3">
                  <c:v>944</c:v>
                </c:pt>
                <c:pt idx="4">
                  <c:v>944</c:v>
                </c:pt>
                <c:pt idx="5">
                  <c:v>1186</c:v>
                </c:pt>
                <c:pt idx="6">
                  <c:v>1189</c:v>
                </c:pt>
                <c:pt idx="7">
                  <c:v>1615</c:v>
                </c:pt>
                <c:pt idx="8">
                  <c:v>2698</c:v>
                </c:pt>
                <c:pt idx="9">
                  <c:v>4206</c:v>
                </c:pt>
                <c:pt idx="10">
                  <c:v>7301</c:v>
                </c:pt>
                <c:pt idx="11">
                  <c:v>8993</c:v>
                </c:pt>
                <c:pt idx="12">
                  <c:v>9329</c:v>
                </c:pt>
                <c:pt idx="13">
                  <c:v>8444</c:v>
                </c:pt>
              </c:numCache>
            </c:numRef>
          </c:val>
        </c:ser>
        <c:ser>
          <c:idx val="1"/>
          <c:order val="1"/>
          <c:tx>
            <c:strRef>
              <c:f>Sheet2!$A$3</c:f>
              <c:strCache>
                <c:ptCount val="1"/>
                <c:pt idx="0">
                  <c:v>International students in Thailand  Total</c:v>
                </c:pt>
              </c:strCache>
            </c:strRef>
          </c:tx>
          <c:marker>
            <c:symbol val="none"/>
          </c:marker>
          <c:cat>
            <c:strRef>
              <c:f>Sheet2!$B$1:$O$1</c:f>
              <c:strCach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strCache>
            </c:strRef>
          </c:cat>
          <c:val>
            <c:numRef>
              <c:f>Sheet2!$B$3:$O$3</c:f>
              <c:numCache>
                <c:formatCode>General</c:formatCode>
                <c:ptCount val="14"/>
                <c:pt idx="0">
                  <c:v>1882</c:v>
                </c:pt>
                <c:pt idx="1">
                  <c:v>1882</c:v>
                </c:pt>
                <c:pt idx="2">
                  <c:v>2508</c:v>
                </c:pt>
                <c:pt idx="3">
                  <c:v>4092</c:v>
                </c:pt>
                <c:pt idx="4">
                  <c:v>4092</c:v>
                </c:pt>
                <c:pt idx="5">
                  <c:v>4170</c:v>
                </c:pt>
                <c:pt idx="6">
                  <c:v>4334</c:v>
                </c:pt>
                <c:pt idx="7">
                  <c:v>5601</c:v>
                </c:pt>
                <c:pt idx="8">
                  <c:v>8534</c:v>
                </c:pt>
                <c:pt idx="9">
                  <c:v>10915</c:v>
                </c:pt>
                <c:pt idx="10">
                  <c:v>16361</c:v>
                </c:pt>
                <c:pt idx="11">
                  <c:v>19052</c:v>
                </c:pt>
                <c:pt idx="12">
                  <c:v>20155</c:v>
                </c:pt>
                <c:pt idx="13">
                  <c:v>20309</c:v>
                </c:pt>
              </c:numCache>
            </c:numRef>
          </c:val>
        </c:ser>
        <c:marker val="1"/>
        <c:axId val="96418816"/>
        <c:axId val="96424704"/>
      </c:lineChart>
      <c:catAx>
        <c:axId val="96418816"/>
        <c:scaling>
          <c:orientation val="minMax"/>
        </c:scaling>
        <c:axPos val="b"/>
        <c:numFmt formatCode="General" sourceLinked="1"/>
        <c:tickLblPos val="nextTo"/>
        <c:crossAx val="96424704"/>
        <c:crosses val="autoZero"/>
        <c:auto val="1"/>
        <c:lblAlgn val="ctr"/>
        <c:lblOffset val="100"/>
      </c:catAx>
      <c:valAx>
        <c:axId val="96424704"/>
        <c:scaling>
          <c:orientation val="minMax"/>
        </c:scaling>
        <c:axPos val="l"/>
        <c:majorGridlines/>
        <c:numFmt formatCode="General" sourceLinked="1"/>
        <c:tickLblPos val="nextTo"/>
        <c:crossAx val="96418816"/>
        <c:crosses val="autoZero"/>
        <c:crossBetween val="between"/>
      </c:valAx>
    </c:plotArea>
    <c:legend>
      <c:legendPos val="r"/>
      <c:layout/>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ea typeface="ＭＳ Ｐゴシック" pitchFamily="50" charset="-128"/>
                <a:cs typeface="+mn-cs"/>
              </a:defRPr>
            </a:lvl1pPr>
          </a:lstStyle>
          <a:p>
            <a:pPr>
              <a:defRPr/>
            </a:pPr>
            <a:endParaRPr lang="en-US" altLang="ja-JP"/>
          </a:p>
        </p:txBody>
      </p:sp>
      <p:sp>
        <p:nvSpPr>
          <p:cNvPr id="33795"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ＭＳ Ｐゴシック" pitchFamily="50" charset="-128"/>
                <a:cs typeface="+mn-cs"/>
              </a:defRPr>
            </a:lvl1pPr>
          </a:lstStyle>
          <a:p>
            <a:pPr>
              <a:defRPr/>
            </a:pPr>
            <a:endParaRPr lang="en-US" altLang="ja-JP"/>
          </a:p>
        </p:txBody>
      </p:sp>
      <p:sp>
        <p:nvSpPr>
          <p:cNvPr id="33796" name="Rectangle 4"/>
          <p:cNvSpPr>
            <a:spLocks noGrp="1" noChangeArrowheads="1"/>
          </p:cNvSpPr>
          <p:nvPr>
            <p:ph type="ftr" sz="quarter" idx="2"/>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ea typeface="ＭＳ Ｐゴシック" pitchFamily="50" charset="-128"/>
                <a:cs typeface="+mn-cs"/>
              </a:defRPr>
            </a:lvl1pPr>
          </a:lstStyle>
          <a:p>
            <a:pPr>
              <a:defRPr/>
            </a:pPr>
            <a:endParaRPr lang="en-US" altLang="ja-JP"/>
          </a:p>
        </p:txBody>
      </p:sp>
      <p:sp>
        <p:nvSpPr>
          <p:cNvPr id="33797" name="Rectangle 5"/>
          <p:cNvSpPr>
            <a:spLocks noGrp="1" noChangeArrowheads="1"/>
          </p:cNvSpPr>
          <p:nvPr>
            <p:ph type="sldNum" sz="quarter" idx="3"/>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ea typeface="ＭＳ Ｐゴシック" pitchFamily="50" charset="-128"/>
                <a:cs typeface="+mn-cs"/>
              </a:defRPr>
            </a:lvl1pPr>
          </a:lstStyle>
          <a:p>
            <a:pPr>
              <a:defRPr/>
            </a:pPr>
            <a:fld id="{677814AF-2E15-4FD8-8EAE-2287051C50E6}"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ea typeface="ＭＳ Ｐゴシック" pitchFamily="50" charset="-128"/>
                <a:cs typeface="+mn-cs"/>
              </a:defRPr>
            </a:lvl1pPr>
          </a:lstStyle>
          <a:p>
            <a:pPr>
              <a:defRPr/>
            </a:pPr>
            <a:endParaRPr lang="en-US" altLang="ja-JP"/>
          </a:p>
        </p:txBody>
      </p:sp>
      <p:sp>
        <p:nvSpPr>
          <p:cNvPr id="27651"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ＭＳ Ｐゴシック" pitchFamily="50" charset="-128"/>
                <a:cs typeface="+mn-cs"/>
              </a:defRPr>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7654" name="Rectangle 6"/>
          <p:cNvSpPr>
            <a:spLocks noGrp="1" noChangeArrowheads="1"/>
          </p:cNvSpPr>
          <p:nvPr>
            <p:ph type="ftr" sz="quarter" idx="4"/>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ea typeface="ＭＳ Ｐゴシック" pitchFamily="50" charset="-128"/>
                <a:cs typeface="+mn-cs"/>
              </a:defRPr>
            </a:lvl1pPr>
          </a:lstStyle>
          <a:p>
            <a:pPr>
              <a:defRPr/>
            </a:pPr>
            <a:endParaRPr lang="en-US" altLang="ja-JP"/>
          </a:p>
        </p:txBody>
      </p:sp>
      <p:sp>
        <p:nvSpPr>
          <p:cNvPr id="27655" name="Rectangle 7"/>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ea typeface="ＭＳ Ｐゴシック" pitchFamily="50" charset="-128"/>
                <a:cs typeface="+mn-cs"/>
              </a:defRPr>
            </a:lvl1pPr>
          </a:lstStyle>
          <a:p>
            <a:pPr>
              <a:defRPr/>
            </a:pPr>
            <a:fld id="{FF752C18-E571-4059-A469-396A0313609E}"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a:ln/>
        </p:spPr>
      </p:sp>
      <p:sp>
        <p:nvSpPr>
          <p:cNvPr id="17410" name="ノート プレースホルダ 2"/>
          <p:cNvSpPr>
            <a:spLocks noGrp="1"/>
          </p:cNvSpPr>
          <p:nvPr>
            <p:ph type="body" idx="1"/>
          </p:nvPr>
        </p:nvSpPr>
        <p:spPr>
          <a:noFill/>
          <a:ln/>
        </p:spPr>
        <p:txBody>
          <a:bodyPr/>
          <a:lstStyle/>
          <a:p>
            <a:pPr>
              <a:spcBef>
                <a:spcPct val="0"/>
              </a:spcBef>
            </a:pPr>
            <a:endParaRPr lang="ja-JP" altLang="en-US" smtClean="0"/>
          </a:p>
        </p:txBody>
      </p:sp>
      <p:sp>
        <p:nvSpPr>
          <p:cNvPr id="17411" name="スライド番号プレースホルダ 3"/>
          <p:cNvSpPr txBox="1">
            <a:spLocks noGrp="1"/>
          </p:cNvSpPr>
          <p:nvPr/>
        </p:nvSpPr>
        <p:spPr bwMode="auto">
          <a:xfrm>
            <a:off x="3848100" y="9432925"/>
            <a:ext cx="2944813" cy="496888"/>
          </a:xfrm>
          <a:prstGeom prst="rect">
            <a:avLst/>
          </a:prstGeom>
          <a:noFill/>
          <a:ln w="9525">
            <a:noFill/>
            <a:miter lim="800000"/>
            <a:headEnd/>
            <a:tailEnd/>
          </a:ln>
        </p:spPr>
        <p:txBody>
          <a:bodyPr anchor="b"/>
          <a:lstStyle/>
          <a:p>
            <a:pPr algn="r"/>
            <a:fld id="{325F1830-8CC2-49AC-B346-AA2AA7D4C824}" type="slidenum">
              <a:rPr kumimoji="0" lang="en-US" altLang="ja-JP" sz="1800" b="0"/>
              <a:pPr algn="r"/>
              <a:t>1</a:t>
            </a:fld>
            <a:endParaRPr kumimoji="0" lang="en-US" altLang="ja-JP" sz="1800"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18</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19</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20</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21</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22</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23</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ln/>
        </p:spPr>
      </p:sp>
      <p:sp>
        <p:nvSpPr>
          <p:cNvPr id="58371" name="ノート プレースホルダ 2"/>
          <p:cNvSpPr>
            <a:spLocks noGrp="1"/>
          </p:cNvSpPr>
          <p:nvPr>
            <p:ph type="body" idx="1"/>
          </p:nvPr>
        </p:nvSpPr>
        <p:spPr>
          <a:noFill/>
          <a:ln/>
        </p:spPr>
        <p:txBody>
          <a:bodyPr/>
          <a:lstStyle/>
          <a:p>
            <a:pPr>
              <a:spcBef>
                <a:spcPct val="0"/>
              </a:spcBef>
            </a:pPr>
            <a:endParaRPr lang="ja-JP" altLang="en-US" smtClean="0">
              <a:latin typeface="Arial" pitchFamily="34" charset="0"/>
            </a:endParaRPr>
          </a:p>
        </p:txBody>
      </p:sp>
      <p:sp>
        <p:nvSpPr>
          <p:cNvPr id="58372" name="スライド番号プレースホルダ 3"/>
          <p:cNvSpPr txBox="1">
            <a:spLocks noGrp="1"/>
          </p:cNvSpPr>
          <p:nvPr/>
        </p:nvSpPr>
        <p:spPr bwMode="auto">
          <a:xfrm>
            <a:off x="3848100" y="9432925"/>
            <a:ext cx="2944813" cy="496888"/>
          </a:xfrm>
          <a:prstGeom prst="rect">
            <a:avLst/>
          </a:prstGeom>
          <a:noFill/>
          <a:ln w="9525">
            <a:noFill/>
            <a:miter lim="800000"/>
            <a:headEnd/>
            <a:tailEnd/>
          </a:ln>
        </p:spPr>
        <p:txBody>
          <a:bodyPr anchor="b"/>
          <a:lstStyle/>
          <a:p>
            <a:pPr algn="r"/>
            <a:fld id="{CC1D4965-2A57-42BC-918D-5A1D6CA61672}" type="slidenum">
              <a:rPr kumimoji="0" lang="en-US" altLang="ja-JP" sz="1800"/>
              <a:pPr algn="r"/>
              <a:t>27</a:t>
            </a:fld>
            <a:endParaRPr kumimoji="0" lang="en-US" altLang="ja-JP" sz="1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a:ln/>
        </p:spPr>
      </p:sp>
      <p:sp>
        <p:nvSpPr>
          <p:cNvPr id="59395"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59396" name="スライド番号プレースホルダ 3"/>
          <p:cNvSpPr>
            <a:spLocks noGrp="1"/>
          </p:cNvSpPr>
          <p:nvPr>
            <p:ph type="sldNum" sz="quarter" idx="5"/>
          </p:nvPr>
        </p:nvSpPr>
        <p:spPr>
          <a:noFill/>
        </p:spPr>
        <p:txBody>
          <a:bodyPr/>
          <a:lstStyle/>
          <a:p>
            <a:fld id="{365C1B04-14A7-4C31-B07D-524093E9D60A}" type="slidenum">
              <a:rPr lang="en-US" altLang="ja-JP" smtClean="0">
                <a:latin typeface="Arial" pitchFamily="34" charset="0"/>
              </a:rPr>
              <a:pPr/>
              <a:t>28</a:t>
            </a:fld>
            <a:endParaRPr lang="en-US" altLang="ja-JP"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a:ln/>
        </p:spPr>
      </p:sp>
      <p:sp>
        <p:nvSpPr>
          <p:cNvPr id="60419" name="ノート プレースホルダ 2"/>
          <p:cNvSpPr>
            <a:spLocks noGrp="1"/>
          </p:cNvSpPr>
          <p:nvPr>
            <p:ph type="body" idx="1"/>
          </p:nvPr>
        </p:nvSpPr>
        <p:spPr>
          <a:noFill/>
          <a:ln/>
        </p:spPr>
        <p:txBody>
          <a:bodyPr/>
          <a:lstStyle/>
          <a:p>
            <a:endParaRPr lang="ja-JP" altLang="en-US" smtClean="0">
              <a:latin typeface="Arial" pitchFamily="34" charset="0"/>
            </a:endParaRPr>
          </a:p>
        </p:txBody>
      </p:sp>
      <p:sp>
        <p:nvSpPr>
          <p:cNvPr id="60420" name="スライド番号プレースホルダ 3"/>
          <p:cNvSpPr>
            <a:spLocks noGrp="1"/>
          </p:cNvSpPr>
          <p:nvPr>
            <p:ph type="sldNum" sz="quarter" idx="5"/>
          </p:nvPr>
        </p:nvSpPr>
        <p:spPr>
          <a:noFill/>
        </p:spPr>
        <p:txBody>
          <a:bodyPr/>
          <a:lstStyle/>
          <a:p>
            <a:fld id="{05E52D94-4F68-4820-A801-B5F29783F97D}" type="slidenum">
              <a:rPr lang="en-US" altLang="ja-JP" smtClean="0">
                <a:latin typeface="Arial" pitchFamily="34" charset="0"/>
              </a:rPr>
              <a:pPr/>
              <a:t>29</a:t>
            </a:fld>
            <a:endParaRPr lang="en-US" altLang="ja-JP"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30</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a:ln/>
        </p:spPr>
      </p:sp>
      <p:sp>
        <p:nvSpPr>
          <p:cNvPr id="56323" name="ノート プレースホルダ 2"/>
          <p:cNvSpPr>
            <a:spLocks noGrp="1"/>
          </p:cNvSpPr>
          <p:nvPr>
            <p:ph type="body" idx="1"/>
          </p:nvPr>
        </p:nvSpPr>
        <p:spPr>
          <a:noFill/>
          <a:ln/>
        </p:spPr>
        <p:txBody>
          <a:bodyPr/>
          <a:lstStyle/>
          <a:p>
            <a:pPr>
              <a:spcBef>
                <a:spcPct val="0"/>
              </a:spcBef>
            </a:pPr>
            <a:endParaRPr lang="ja-JP" altLang="en-US" smtClean="0">
              <a:latin typeface="Arial" pitchFamily="34" charset="0"/>
            </a:endParaRPr>
          </a:p>
        </p:txBody>
      </p:sp>
      <p:sp>
        <p:nvSpPr>
          <p:cNvPr id="56324" name="スライド番号プレースホルダ 3"/>
          <p:cNvSpPr txBox="1">
            <a:spLocks noGrp="1"/>
          </p:cNvSpPr>
          <p:nvPr/>
        </p:nvSpPr>
        <p:spPr bwMode="auto">
          <a:xfrm>
            <a:off x="3848100" y="9432925"/>
            <a:ext cx="2944813" cy="496888"/>
          </a:xfrm>
          <a:prstGeom prst="rect">
            <a:avLst/>
          </a:prstGeom>
          <a:noFill/>
          <a:ln w="9525">
            <a:noFill/>
            <a:miter lim="800000"/>
            <a:headEnd/>
            <a:tailEnd/>
          </a:ln>
        </p:spPr>
        <p:txBody>
          <a:bodyPr anchor="b"/>
          <a:lstStyle/>
          <a:p>
            <a:pPr algn="r"/>
            <a:fld id="{D275A2C8-A6B8-4A50-81A0-406C780DDB85}" type="slidenum">
              <a:rPr kumimoji="0" lang="en-US" altLang="ja-JP" sz="1800"/>
              <a:pPr algn="r"/>
              <a:t>2</a:t>
            </a:fld>
            <a:endParaRPr kumimoji="0" lang="en-US" altLang="ja-JP" sz="1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31</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スライド イメージ プレースホルダ 1"/>
          <p:cNvSpPr>
            <a:spLocks noGrp="1" noRot="1" noChangeAspect="1"/>
          </p:cNvSpPr>
          <p:nvPr>
            <p:ph type="sldImg"/>
          </p:nvPr>
        </p:nvSpPr>
        <p:spPr>
          <a:ln/>
        </p:spPr>
      </p:sp>
      <p:sp>
        <p:nvSpPr>
          <p:cNvPr id="475138" name="ノート プレースホルダ 2"/>
          <p:cNvSpPr>
            <a:spLocks noGrp="1"/>
          </p:cNvSpPr>
          <p:nvPr>
            <p:ph type="body" idx="1"/>
          </p:nvPr>
        </p:nvSpPr>
        <p:spPr>
          <a:noFill/>
          <a:ln/>
        </p:spPr>
        <p:txBody>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827F696-2C16-47EE-BAB1-FADA688D16FD}" type="slidenum">
              <a:rPr lang="en-US" altLang="ja-JP" smtClean="0"/>
              <a:pPr>
                <a:defRPr/>
              </a:pPr>
              <a:t>32</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33</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 1"/>
          <p:cNvSpPr>
            <a:spLocks noGrp="1" noRot="1" noChangeAspect="1" noTextEdit="1"/>
          </p:cNvSpPr>
          <p:nvPr>
            <p:ph type="sldImg"/>
          </p:nvPr>
        </p:nvSpPr>
        <p:spPr>
          <a:ln/>
        </p:spPr>
      </p:sp>
      <p:sp>
        <p:nvSpPr>
          <p:cNvPr id="96259" name="ノート プレースホルダ 2"/>
          <p:cNvSpPr>
            <a:spLocks noGrp="1"/>
          </p:cNvSpPr>
          <p:nvPr>
            <p:ph type="body" idx="1"/>
          </p:nvPr>
        </p:nvSpPr>
        <p:spPr>
          <a:noFill/>
          <a:ln/>
        </p:spPr>
        <p:txBody>
          <a:bodyPr/>
          <a:lstStyle/>
          <a:p>
            <a:endParaRPr lang="ja-JP" altLang="en-US" smtClean="0"/>
          </a:p>
        </p:txBody>
      </p:sp>
      <p:sp>
        <p:nvSpPr>
          <p:cNvPr id="96260" name="スライド番号プレースホルダ 3"/>
          <p:cNvSpPr>
            <a:spLocks noGrp="1"/>
          </p:cNvSpPr>
          <p:nvPr>
            <p:ph type="sldNum" sz="quarter" idx="5"/>
          </p:nvPr>
        </p:nvSpPr>
        <p:spPr>
          <a:noFill/>
        </p:spPr>
        <p:txBody>
          <a:bodyPr/>
          <a:lstStyle/>
          <a:p>
            <a:fld id="{8FD2D83C-8844-452E-9234-14B5485062DA}" type="slidenum">
              <a:rPr lang="en-US" altLang="ja-JP" smtClean="0"/>
              <a:pPr/>
              <a:t>34</a:t>
            </a:fld>
            <a:endParaRPr lang="en-US"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8E54B34-B929-477D-AC1D-51F3DC0DC487}" type="slidenum">
              <a:rPr lang="en-US" altLang="ko-KR" smtClean="0"/>
              <a:pPr>
                <a:defRPr/>
              </a:pPr>
              <a:t>35</a:t>
            </a:fld>
            <a:endParaRPr lang="en-US" altLang="ko-K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lstStyle/>
          <a:p>
            <a:endParaRPr lang="ja-JP" altLang="en-US" smtClean="0"/>
          </a:p>
        </p:txBody>
      </p:sp>
      <p:sp>
        <p:nvSpPr>
          <p:cNvPr id="110596" name="スライド番号プレースホルダ 3"/>
          <p:cNvSpPr>
            <a:spLocks noGrp="1"/>
          </p:cNvSpPr>
          <p:nvPr>
            <p:ph type="sldNum" sz="quarter" idx="5"/>
          </p:nvPr>
        </p:nvSpPr>
        <p:spPr>
          <a:noFill/>
        </p:spPr>
        <p:txBody>
          <a:bodyPr/>
          <a:lstStyle/>
          <a:p>
            <a:fld id="{51E31B48-3D0F-40EF-94DA-4955B9715744}" type="slidenum">
              <a:rPr lang="en-US" altLang="ja-JP" smtClean="0"/>
              <a:pPr/>
              <a:t>36</a:t>
            </a:fld>
            <a:endParaRPr lang="en-US"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p:cNvSpPr>
            <a:spLocks noGrp="1" noRot="1" noChangeAspect="1" noTextEdit="1"/>
          </p:cNvSpPr>
          <p:nvPr>
            <p:ph type="sldImg"/>
          </p:nvPr>
        </p:nvSpPr>
        <p:spPr>
          <a:xfrm>
            <a:off x="925513" y="754063"/>
            <a:ext cx="4946650" cy="3709987"/>
          </a:xfrm>
          <a:ln/>
        </p:spPr>
      </p:sp>
      <p:sp>
        <p:nvSpPr>
          <p:cNvPr id="103427" name="ノート プレースホルダ 2"/>
          <p:cNvSpPr>
            <a:spLocks noGrp="1"/>
          </p:cNvSpPr>
          <p:nvPr>
            <p:ph type="body" idx="1"/>
          </p:nvPr>
        </p:nvSpPr>
        <p:spPr>
          <a:noFill/>
          <a:ln/>
        </p:spPr>
        <p:txBody>
          <a:bodyPr/>
          <a:lstStyle/>
          <a:p>
            <a:endParaRPr lang="ja-JP" altLang="en-US" smtClean="0"/>
          </a:p>
        </p:txBody>
      </p:sp>
      <p:sp>
        <p:nvSpPr>
          <p:cNvPr id="103428" name="スライド番号プレースホルダ 3"/>
          <p:cNvSpPr>
            <a:spLocks noGrp="1"/>
          </p:cNvSpPr>
          <p:nvPr>
            <p:ph type="sldNum" sz="quarter" idx="5"/>
          </p:nvPr>
        </p:nvSpPr>
        <p:spPr>
          <a:noFill/>
        </p:spPr>
        <p:txBody>
          <a:bodyPr/>
          <a:lstStyle/>
          <a:p>
            <a:fld id="{8CAAA199-6747-4673-BD96-8C1C3BCBCCEA}" type="slidenum">
              <a:rPr lang="en-US" altLang="ko-KR" smtClean="0">
                <a:ea typeface="ＭＳ Ｐゴシック" pitchFamily="50" charset="-128"/>
              </a:rPr>
              <a:pPr/>
              <a:t>38</a:t>
            </a:fld>
            <a:endParaRPr lang="en-US" altLang="ko-KR" smtClean="0">
              <a:ea typeface="ＭＳ Ｐゴシック" pitchFamily="5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5513" y="754063"/>
            <a:ext cx="4946650" cy="370998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94E675C-DA59-45A4-92BF-C28497E50EAE}" type="slidenum">
              <a:rPr lang="en-US" altLang="ja-JP" smtClean="0"/>
              <a:pPr>
                <a:defRPr/>
              </a:pPr>
              <a:t>39</a:t>
            </a:fld>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54CB3-0AB1-4D7E-9CCE-48546517AD05}" type="slidenum">
              <a:rPr lang="en-US" altLang="ja-JP"/>
              <a:pPr/>
              <a:t>40</a:t>
            </a:fld>
            <a:endParaRPr lang="en-US" altLang="ja-JP"/>
          </a:p>
        </p:txBody>
      </p:sp>
      <p:sp>
        <p:nvSpPr>
          <p:cNvPr id="121858" name="Rectangle 2"/>
          <p:cNvSpPr>
            <a:spLocks noGrp="1" noRot="1" noChangeAspect="1" noChangeArrowheads="1" noTextEdit="1"/>
          </p:cNvSpPr>
          <p:nvPr>
            <p:ph type="sldImg"/>
          </p:nvPr>
        </p:nvSpPr>
        <p:spPr>
          <a:xfrm>
            <a:off x="912813" y="744538"/>
            <a:ext cx="4968875" cy="3725862"/>
          </a:xfrm>
          <a:ln/>
        </p:spPr>
      </p:sp>
      <p:sp>
        <p:nvSpPr>
          <p:cNvPr id="12185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73FDE-13E2-4C68-8ED1-A3225D24BD20}" type="slidenum">
              <a:rPr lang="en-US" altLang="ja-JP"/>
              <a:pPr/>
              <a:t>41</a:t>
            </a:fld>
            <a:endParaRPr lang="en-US" altLang="ja-JP"/>
          </a:p>
        </p:txBody>
      </p:sp>
      <p:sp>
        <p:nvSpPr>
          <p:cNvPr id="122882" name="Rectangle 2"/>
          <p:cNvSpPr>
            <a:spLocks noGrp="1" noRot="1" noChangeAspect="1" noChangeArrowheads="1" noTextEdit="1"/>
          </p:cNvSpPr>
          <p:nvPr>
            <p:ph type="sldImg"/>
          </p:nvPr>
        </p:nvSpPr>
        <p:spPr>
          <a:xfrm>
            <a:off x="912813" y="744538"/>
            <a:ext cx="4968875" cy="3725862"/>
          </a:xfrm>
          <a:ln/>
        </p:spPr>
      </p:sp>
      <p:sp>
        <p:nvSpPr>
          <p:cNvPr id="12288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ja-JP" altLang="en-US" smtClean="0">
              <a:latin typeface="Arial" pitchFamily="34" charset="0"/>
            </a:endParaRPr>
          </a:p>
        </p:txBody>
      </p:sp>
      <p:sp>
        <p:nvSpPr>
          <p:cNvPr id="57348" name="Slide Number Placeholder 3"/>
          <p:cNvSpPr>
            <a:spLocks noGrp="1"/>
          </p:cNvSpPr>
          <p:nvPr>
            <p:ph type="sldNum" sz="quarter" idx="5"/>
          </p:nvPr>
        </p:nvSpPr>
        <p:spPr>
          <a:noFill/>
        </p:spPr>
        <p:txBody>
          <a:bodyPr/>
          <a:lstStyle/>
          <a:p>
            <a:fld id="{48DA13AC-83C5-44E5-9875-F5A904102184}" type="slidenum">
              <a:rPr lang="en-US" altLang="ja-JP" smtClean="0">
                <a:latin typeface="Arial" pitchFamily="34" charset="0"/>
              </a:rPr>
              <a:pPr/>
              <a:t>3</a:t>
            </a:fld>
            <a:endParaRPr lang="en-US" altLang="ja-JP"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70EE6-8631-4618-ADC0-A1FC0CF4ECB9}" type="slidenum">
              <a:rPr lang="en-US" altLang="ja-JP"/>
              <a:pPr/>
              <a:t>42</a:t>
            </a:fld>
            <a:endParaRPr lang="en-US" altLang="ja-JP"/>
          </a:p>
        </p:txBody>
      </p:sp>
      <p:sp>
        <p:nvSpPr>
          <p:cNvPr id="123906" name="Rectangle 2"/>
          <p:cNvSpPr>
            <a:spLocks noGrp="1" noRot="1" noChangeAspect="1" noChangeArrowheads="1" noTextEdit="1"/>
          </p:cNvSpPr>
          <p:nvPr>
            <p:ph type="sldImg"/>
          </p:nvPr>
        </p:nvSpPr>
        <p:spPr>
          <a:xfrm>
            <a:off x="912813" y="744538"/>
            <a:ext cx="4968875" cy="3725862"/>
          </a:xfrm>
          <a:ln/>
        </p:spPr>
      </p:sp>
      <p:sp>
        <p:nvSpPr>
          <p:cNvPr id="12390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6D60F-698C-418F-A21B-E90498D42C0A}" type="slidenum">
              <a:rPr lang="en-US" altLang="ja-JP"/>
              <a:pPr/>
              <a:t>43</a:t>
            </a:fld>
            <a:endParaRPr lang="en-US" altLang="ja-JP"/>
          </a:p>
        </p:txBody>
      </p:sp>
      <p:sp>
        <p:nvSpPr>
          <p:cNvPr id="124930" name="Rectangle 2"/>
          <p:cNvSpPr>
            <a:spLocks noGrp="1" noRot="1" noChangeAspect="1" noChangeArrowheads="1" noTextEdit="1"/>
          </p:cNvSpPr>
          <p:nvPr>
            <p:ph type="sldImg"/>
          </p:nvPr>
        </p:nvSpPr>
        <p:spPr>
          <a:xfrm>
            <a:off x="912813" y="744538"/>
            <a:ext cx="4968875" cy="3725862"/>
          </a:xfrm>
          <a:ln/>
        </p:spPr>
      </p:sp>
      <p:sp>
        <p:nvSpPr>
          <p:cNvPr id="12493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44</a:t>
            </a:fld>
            <a:endParaRPr lang="en-US"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a:ln/>
        </p:spPr>
      </p:sp>
      <p:sp>
        <p:nvSpPr>
          <p:cNvPr id="102403" name="ノート プレースホルダ 2"/>
          <p:cNvSpPr>
            <a:spLocks noGrp="1"/>
          </p:cNvSpPr>
          <p:nvPr>
            <p:ph type="body" idx="1"/>
          </p:nvPr>
        </p:nvSpPr>
        <p:spPr>
          <a:noFill/>
          <a:ln/>
        </p:spPr>
        <p:txBody>
          <a:bodyPr/>
          <a:lstStyle/>
          <a:p>
            <a:endParaRPr lang="ja-JP" altLang="en-US" smtClean="0"/>
          </a:p>
        </p:txBody>
      </p:sp>
      <p:sp>
        <p:nvSpPr>
          <p:cNvPr id="102404" name="スライド番号プレースホルダ 3"/>
          <p:cNvSpPr>
            <a:spLocks noGrp="1"/>
          </p:cNvSpPr>
          <p:nvPr>
            <p:ph type="sldNum" sz="quarter" idx="5"/>
          </p:nvPr>
        </p:nvSpPr>
        <p:spPr>
          <a:noFill/>
        </p:spPr>
        <p:txBody>
          <a:bodyPr/>
          <a:lstStyle/>
          <a:p>
            <a:fld id="{0C5735EE-6DB6-4DDA-97C1-6B3E78E95010}" type="slidenum">
              <a:rPr lang="en-US" altLang="ja-JP" smtClean="0"/>
              <a:pPr/>
              <a:t>45</a:t>
            </a:fld>
            <a:endParaRPr lang="en-US" altLang="ja-JP"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p:cNvSpPr>
            <a:spLocks noGrp="1" noRot="1" noChangeAspect="1" noTextEdit="1"/>
          </p:cNvSpPr>
          <p:nvPr>
            <p:ph type="sldImg"/>
          </p:nvPr>
        </p:nvSpPr>
        <p:spPr>
          <a:ln/>
        </p:spPr>
      </p:sp>
      <p:sp>
        <p:nvSpPr>
          <p:cNvPr id="103427" name="ノート プレースホルダ 2"/>
          <p:cNvSpPr>
            <a:spLocks noGrp="1"/>
          </p:cNvSpPr>
          <p:nvPr>
            <p:ph type="body" idx="1"/>
          </p:nvPr>
        </p:nvSpPr>
        <p:spPr>
          <a:noFill/>
          <a:ln/>
        </p:spPr>
        <p:txBody>
          <a:bodyPr/>
          <a:lstStyle/>
          <a:p>
            <a:endParaRPr lang="ja-JP" altLang="en-US" smtClean="0"/>
          </a:p>
        </p:txBody>
      </p:sp>
      <p:sp>
        <p:nvSpPr>
          <p:cNvPr id="103428" name="スライド番号プレースホルダ 3"/>
          <p:cNvSpPr>
            <a:spLocks noGrp="1"/>
          </p:cNvSpPr>
          <p:nvPr>
            <p:ph type="sldNum" sz="quarter" idx="5"/>
          </p:nvPr>
        </p:nvSpPr>
        <p:spPr>
          <a:noFill/>
        </p:spPr>
        <p:txBody>
          <a:bodyPr/>
          <a:lstStyle/>
          <a:p>
            <a:fld id="{2B04F03B-C9AE-4CD3-9CF2-00C049ED784B}" type="slidenum">
              <a:rPr lang="en-US" altLang="ja-JP" smtClean="0"/>
              <a:pPr/>
              <a:t>46</a:t>
            </a:fld>
            <a:endParaRPr lang="en-US" altLang="ja-JP"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a:ln/>
        </p:spPr>
      </p:sp>
      <p:sp>
        <p:nvSpPr>
          <p:cNvPr id="99331" name="ノート プレースホルダ 2"/>
          <p:cNvSpPr>
            <a:spLocks noGrp="1"/>
          </p:cNvSpPr>
          <p:nvPr>
            <p:ph type="body" idx="1"/>
          </p:nvPr>
        </p:nvSpPr>
        <p:spPr>
          <a:noFill/>
          <a:ln/>
        </p:spPr>
        <p:txBody>
          <a:bodyPr/>
          <a:lstStyle/>
          <a:p>
            <a:endParaRPr lang="ja-JP" altLang="en-US" smtClean="0"/>
          </a:p>
        </p:txBody>
      </p:sp>
      <p:sp>
        <p:nvSpPr>
          <p:cNvPr id="99332" name="スライド番号プレースホルダ 3"/>
          <p:cNvSpPr>
            <a:spLocks noGrp="1"/>
          </p:cNvSpPr>
          <p:nvPr>
            <p:ph type="sldNum" sz="quarter" idx="5"/>
          </p:nvPr>
        </p:nvSpPr>
        <p:spPr>
          <a:noFill/>
        </p:spPr>
        <p:txBody>
          <a:bodyPr/>
          <a:lstStyle/>
          <a:p>
            <a:fld id="{B1AC1149-FF3C-4B0B-B96A-3E58A231FCAC}" type="slidenum">
              <a:rPr lang="en-US" altLang="ko-KR" smtClean="0"/>
              <a:pPr/>
              <a:t>48</a:t>
            </a:fld>
            <a:endParaRPr lang="en-US" altLang="ko-K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50</a:t>
            </a:fld>
            <a:endParaRPr lang="en-US" altLang="ja-JP"/>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 1"/>
          <p:cNvSpPr>
            <a:spLocks noGrp="1" noRot="1" noChangeAspect="1" noTextEdit="1"/>
          </p:cNvSpPr>
          <p:nvPr>
            <p:ph type="sldImg"/>
          </p:nvPr>
        </p:nvSpPr>
        <p:spPr>
          <a:ln/>
        </p:spPr>
      </p:sp>
      <p:sp>
        <p:nvSpPr>
          <p:cNvPr id="46082" name="ノート プレースホルダ 2"/>
          <p:cNvSpPr>
            <a:spLocks noGrp="1"/>
          </p:cNvSpPr>
          <p:nvPr>
            <p:ph type="body" idx="1"/>
          </p:nvPr>
        </p:nvSpPr>
        <p:spPr>
          <a:noFill/>
          <a:ln/>
        </p:spPr>
        <p:txBody>
          <a:bodyPr/>
          <a:lstStyle/>
          <a:p>
            <a:pPr>
              <a:spcBef>
                <a:spcPct val="0"/>
              </a:spcBef>
            </a:pPr>
            <a:endParaRPr lang="ja-JP" altLang="en-US" smtClean="0"/>
          </a:p>
        </p:txBody>
      </p:sp>
      <p:sp>
        <p:nvSpPr>
          <p:cNvPr id="46083" name="スライド番号プレースホルダ 3"/>
          <p:cNvSpPr txBox="1">
            <a:spLocks noGrp="1"/>
          </p:cNvSpPr>
          <p:nvPr/>
        </p:nvSpPr>
        <p:spPr bwMode="auto">
          <a:xfrm>
            <a:off x="3848100" y="9432925"/>
            <a:ext cx="2944813" cy="496888"/>
          </a:xfrm>
          <a:prstGeom prst="rect">
            <a:avLst/>
          </a:prstGeom>
          <a:noFill/>
          <a:ln w="9525">
            <a:noFill/>
            <a:miter lim="800000"/>
            <a:headEnd/>
            <a:tailEnd/>
          </a:ln>
        </p:spPr>
        <p:txBody>
          <a:bodyPr anchor="b"/>
          <a:lstStyle/>
          <a:p>
            <a:pPr algn="r"/>
            <a:fld id="{029462EB-52CD-4F05-8D12-CE4B95E0FBDA}" type="slidenum">
              <a:rPr kumimoji="0" lang="en-US" altLang="ja-JP" sz="1800" b="0"/>
              <a:pPr algn="r"/>
              <a:t>51</a:t>
            </a:fld>
            <a:endParaRPr kumimoji="0" lang="en-US" altLang="ja-JP" sz="1800" b="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 1"/>
          <p:cNvSpPr>
            <a:spLocks noGrp="1" noRot="1" noChangeAspect="1" noTextEdit="1"/>
          </p:cNvSpPr>
          <p:nvPr>
            <p:ph type="sldImg"/>
          </p:nvPr>
        </p:nvSpPr>
        <p:spPr>
          <a:ln/>
        </p:spPr>
      </p:sp>
      <p:sp>
        <p:nvSpPr>
          <p:cNvPr id="37890" name="ノート プレースホルダ 2"/>
          <p:cNvSpPr>
            <a:spLocks noGrp="1"/>
          </p:cNvSpPr>
          <p:nvPr>
            <p:ph type="body" idx="1"/>
          </p:nvPr>
        </p:nvSpPr>
        <p:spPr>
          <a:noFill/>
          <a:ln/>
        </p:spPr>
        <p:txBody>
          <a:bodyPr/>
          <a:lstStyle/>
          <a:p>
            <a:pPr>
              <a:spcBef>
                <a:spcPct val="0"/>
              </a:spcBef>
            </a:pPr>
            <a:endParaRPr lang="ja-JP" altLang="en-US" smtClean="0"/>
          </a:p>
        </p:txBody>
      </p:sp>
      <p:sp>
        <p:nvSpPr>
          <p:cNvPr id="37891" name="スライド番号プレースホルダ 3"/>
          <p:cNvSpPr txBox="1">
            <a:spLocks noGrp="1"/>
          </p:cNvSpPr>
          <p:nvPr/>
        </p:nvSpPr>
        <p:spPr bwMode="auto">
          <a:xfrm>
            <a:off x="3848100" y="9432925"/>
            <a:ext cx="2944813" cy="496888"/>
          </a:xfrm>
          <a:prstGeom prst="rect">
            <a:avLst/>
          </a:prstGeom>
          <a:noFill/>
          <a:ln w="9525">
            <a:noFill/>
            <a:miter lim="800000"/>
            <a:headEnd/>
            <a:tailEnd/>
          </a:ln>
        </p:spPr>
        <p:txBody>
          <a:bodyPr anchor="b"/>
          <a:lstStyle/>
          <a:p>
            <a:pPr algn="r"/>
            <a:fld id="{7B5C4454-0273-4F21-9AA2-2312591A6253}" type="slidenum">
              <a:rPr kumimoji="0" lang="en-US" altLang="ja-JP" sz="1800" b="0"/>
              <a:pPr algn="r"/>
              <a:t>52</a:t>
            </a:fld>
            <a:endParaRPr kumimoji="0" lang="en-US" altLang="ja-JP" sz="1800" b="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 1"/>
          <p:cNvSpPr>
            <a:spLocks noGrp="1" noRot="1" noChangeAspect="1" noTextEdit="1"/>
          </p:cNvSpPr>
          <p:nvPr>
            <p:ph type="sldImg"/>
          </p:nvPr>
        </p:nvSpPr>
        <p:spPr>
          <a:ln/>
        </p:spPr>
      </p:sp>
      <p:sp>
        <p:nvSpPr>
          <p:cNvPr id="39938" name="ノート プレースホルダ 2"/>
          <p:cNvSpPr>
            <a:spLocks noGrp="1"/>
          </p:cNvSpPr>
          <p:nvPr>
            <p:ph type="body" idx="1"/>
          </p:nvPr>
        </p:nvSpPr>
        <p:spPr>
          <a:noFill/>
          <a:ln/>
        </p:spPr>
        <p:txBody>
          <a:bodyPr/>
          <a:lstStyle/>
          <a:p>
            <a:pPr>
              <a:spcBef>
                <a:spcPct val="0"/>
              </a:spcBef>
            </a:pPr>
            <a:endParaRPr lang="ja-JP" altLang="en-US" smtClean="0"/>
          </a:p>
        </p:txBody>
      </p:sp>
      <p:sp>
        <p:nvSpPr>
          <p:cNvPr id="39939" name="スライド番号プレースホルダ 3"/>
          <p:cNvSpPr txBox="1">
            <a:spLocks noGrp="1"/>
          </p:cNvSpPr>
          <p:nvPr/>
        </p:nvSpPr>
        <p:spPr bwMode="auto">
          <a:xfrm>
            <a:off x="3848100" y="9432925"/>
            <a:ext cx="2944813" cy="496888"/>
          </a:xfrm>
          <a:prstGeom prst="rect">
            <a:avLst/>
          </a:prstGeom>
          <a:noFill/>
          <a:ln w="9525">
            <a:noFill/>
            <a:miter lim="800000"/>
            <a:headEnd/>
            <a:tailEnd/>
          </a:ln>
        </p:spPr>
        <p:txBody>
          <a:bodyPr anchor="b"/>
          <a:lstStyle/>
          <a:p>
            <a:pPr algn="r"/>
            <a:fld id="{C36E586C-8CAF-44AA-813A-9E4E47C021DE}" type="slidenum">
              <a:rPr kumimoji="0" lang="en-US" altLang="ja-JP" sz="1800" b="0"/>
              <a:pPr algn="r"/>
              <a:t>53</a:t>
            </a:fld>
            <a:endParaRPr kumimoji="0" lang="en-US" altLang="ja-JP" sz="18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513630-19AE-4781-AE11-369AB9192BF5}" type="slidenum">
              <a:rPr lang="ja-JP" altLang="en-US" smtClean="0"/>
              <a:pPr/>
              <a:t>4</a:t>
            </a:fld>
            <a:endParaRPr lang="en-US" altLang="ja-JP" smtClean="0"/>
          </a:p>
        </p:txBody>
      </p:sp>
      <p:sp>
        <p:nvSpPr>
          <p:cNvPr id="59395" name="Slide Image Placeholder 1"/>
          <p:cNvSpPr>
            <a:spLocks noGrp="1" noRot="1" noChangeAspect="1" noTextEdit="1"/>
          </p:cNvSpPr>
          <p:nvPr>
            <p:ph type="sldImg"/>
          </p:nvPr>
        </p:nvSpPr>
        <p:spPr>
          <a:xfrm>
            <a:off x="914400" y="744538"/>
            <a:ext cx="4967288" cy="3725862"/>
          </a:xfrm>
          <a:ln/>
        </p:spPr>
      </p:sp>
      <p:sp>
        <p:nvSpPr>
          <p:cNvPr id="59396" name="Notes Placeholder 2"/>
          <p:cNvSpPr>
            <a:spLocks noGrp="1"/>
          </p:cNvSpPr>
          <p:nvPr>
            <p:ph type="body" idx="1"/>
          </p:nvPr>
        </p:nvSpPr>
        <p:spPr>
          <a:noFill/>
          <a:ln/>
        </p:spPr>
        <p:txBody>
          <a:bodyPr lIns="92098" tIns="46049" rIns="92098" bIns="46049"/>
          <a:lstStyle/>
          <a:p>
            <a:pPr>
              <a:spcBef>
                <a:spcPct val="0"/>
              </a:spcBef>
            </a:pPr>
            <a:endParaRPr lang="en-CA" altLang="ja-JP" smtClean="0"/>
          </a:p>
        </p:txBody>
      </p:sp>
      <p:sp>
        <p:nvSpPr>
          <p:cNvPr id="59397" name="Slide Number Placeholder 3"/>
          <p:cNvSpPr txBox="1">
            <a:spLocks noGrp="1"/>
          </p:cNvSpPr>
          <p:nvPr/>
        </p:nvSpPr>
        <p:spPr bwMode="auto">
          <a:xfrm>
            <a:off x="3848645" y="9433106"/>
            <a:ext cx="2944283" cy="496570"/>
          </a:xfrm>
          <a:prstGeom prst="rect">
            <a:avLst/>
          </a:prstGeom>
          <a:noFill/>
          <a:ln w="9525">
            <a:noFill/>
            <a:miter lim="800000"/>
            <a:headEnd/>
            <a:tailEnd/>
          </a:ln>
        </p:spPr>
        <p:txBody>
          <a:bodyPr lIns="92098" tIns="46049" rIns="92098" bIns="46049" anchor="b"/>
          <a:lstStyle/>
          <a:p>
            <a:pPr algn="r" defTabSz="920750"/>
            <a:fld id="{C088767E-CE95-46C7-9476-7CA206500352}" type="slidenum">
              <a:rPr lang="en-CA" altLang="ja-JP" sz="1200">
                <a:latin typeface="Gulim" pitchFamily="34" charset="-127"/>
                <a:ea typeface="Gulim" pitchFamily="34" charset="-127"/>
              </a:rPr>
              <a:pPr algn="r" defTabSz="920750"/>
              <a:t>4</a:t>
            </a:fld>
            <a:endParaRPr lang="en-CA" altLang="ja-JP" sz="1200">
              <a:latin typeface="Gulim" pitchFamily="34" charset="-127"/>
              <a:ea typeface="Gulim" pitchFamily="34" charset="-127"/>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 1"/>
          <p:cNvSpPr>
            <a:spLocks noGrp="1" noRot="1" noChangeAspect="1" noTextEdit="1"/>
          </p:cNvSpPr>
          <p:nvPr>
            <p:ph type="sldImg"/>
          </p:nvPr>
        </p:nvSpPr>
        <p:spPr>
          <a:ln/>
        </p:spPr>
      </p:sp>
      <p:sp>
        <p:nvSpPr>
          <p:cNvPr id="41986" name="ノート プレースホルダ 2"/>
          <p:cNvSpPr>
            <a:spLocks noGrp="1"/>
          </p:cNvSpPr>
          <p:nvPr>
            <p:ph type="body" idx="1"/>
          </p:nvPr>
        </p:nvSpPr>
        <p:spPr>
          <a:noFill/>
          <a:ln/>
        </p:spPr>
        <p:txBody>
          <a:bodyPr/>
          <a:lstStyle/>
          <a:p>
            <a:pPr>
              <a:spcBef>
                <a:spcPct val="0"/>
              </a:spcBef>
            </a:pPr>
            <a:r>
              <a:rPr lang="en-US" altLang="ja-JP" smtClean="0"/>
              <a:t>Objective: To develop a framework for evaluating internationalization of higher education </a:t>
            </a:r>
          </a:p>
          <a:p>
            <a:pPr>
              <a:spcBef>
                <a:spcPct val="0"/>
              </a:spcBef>
            </a:pPr>
            <a:r>
              <a:rPr lang="en-US" altLang="ja-JP" smtClean="0"/>
              <a:t>Method: Questionnaire aims to find the current status of universities’ international activities, and their managerial policies and purposes in the context of internationalization of the universities. </a:t>
            </a:r>
          </a:p>
        </p:txBody>
      </p:sp>
      <p:sp>
        <p:nvSpPr>
          <p:cNvPr id="41987" name="スライド番号プレースホルダ 3"/>
          <p:cNvSpPr txBox="1">
            <a:spLocks noGrp="1"/>
          </p:cNvSpPr>
          <p:nvPr/>
        </p:nvSpPr>
        <p:spPr bwMode="auto">
          <a:xfrm>
            <a:off x="3848100" y="9432925"/>
            <a:ext cx="2944813" cy="496888"/>
          </a:xfrm>
          <a:prstGeom prst="rect">
            <a:avLst/>
          </a:prstGeom>
          <a:noFill/>
          <a:ln w="9525">
            <a:noFill/>
            <a:miter lim="800000"/>
            <a:headEnd/>
            <a:tailEnd/>
          </a:ln>
        </p:spPr>
        <p:txBody>
          <a:bodyPr anchor="b"/>
          <a:lstStyle/>
          <a:p>
            <a:pPr algn="r"/>
            <a:fld id="{B2A0014F-8FB5-4DA3-BFA1-862980CDEAE4}" type="slidenum">
              <a:rPr kumimoji="0" lang="en-US" altLang="ja-JP" sz="1800" b="0"/>
              <a:pPr algn="r"/>
              <a:t>54</a:t>
            </a:fld>
            <a:endParaRPr kumimoji="0" lang="en-US" altLang="ja-JP" sz="1800" b="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 1"/>
          <p:cNvSpPr>
            <a:spLocks noGrp="1" noRot="1" noChangeAspect="1" noTextEdit="1"/>
          </p:cNvSpPr>
          <p:nvPr>
            <p:ph type="sldImg"/>
          </p:nvPr>
        </p:nvSpPr>
        <p:spPr>
          <a:ln/>
        </p:spPr>
      </p:sp>
      <p:sp>
        <p:nvSpPr>
          <p:cNvPr id="48130" name="ノート プレースホルダ 2"/>
          <p:cNvSpPr>
            <a:spLocks noGrp="1"/>
          </p:cNvSpPr>
          <p:nvPr>
            <p:ph type="body" idx="1"/>
          </p:nvPr>
        </p:nvSpPr>
        <p:spPr>
          <a:noFill/>
          <a:ln/>
        </p:spPr>
        <p:txBody>
          <a:bodyPr/>
          <a:lstStyle/>
          <a:p>
            <a:pPr>
              <a:spcBef>
                <a:spcPct val="0"/>
              </a:spcBef>
            </a:pPr>
            <a:endParaRPr lang="ja-JP" altLang="en-US" smtClean="0"/>
          </a:p>
        </p:txBody>
      </p:sp>
      <p:sp>
        <p:nvSpPr>
          <p:cNvPr id="48131" name="スライド番号プレースホルダ 3"/>
          <p:cNvSpPr txBox="1">
            <a:spLocks noGrp="1"/>
          </p:cNvSpPr>
          <p:nvPr/>
        </p:nvSpPr>
        <p:spPr bwMode="auto">
          <a:xfrm>
            <a:off x="3848100" y="9432925"/>
            <a:ext cx="2944813" cy="496888"/>
          </a:xfrm>
          <a:prstGeom prst="rect">
            <a:avLst/>
          </a:prstGeom>
          <a:noFill/>
          <a:ln w="9525">
            <a:noFill/>
            <a:miter lim="800000"/>
            <a:headEnd/>
            <a:tailEnd/>
          </a:ln>
        </p:spPr>
        <p:txBody>
          <a:bodyPr anchor="b"/>
          <a:lstStyle/>
          <a:p>
            <a:pPr algn="r"/>
            <a:fld id="{E852E4C7-F4E9-4EE7-B3CF-6911AC1CD6CA}" type="slidenum">
              <a:rPr kumimoji="0" lang="en-US" altLang="ja-JP" sz="1800" b="0"/>
              <a:pPr algn="r"/>
              <a:t>55</a:t>
            </a:fld>
            <a:endParaRPr kumimoji="0" lang="en-US" altLang="ja-JP" sz="1800" b="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 イメージ プレースホルダ 1"/>
          <p:cNvSpPr>
            <a:spLocks noGrp="1" noRot="1" noChangeAspect="1" noTextEdit="1"/>
          </p:cNvSpPr>
          <p:nvPr>
            <p:ph type="sldImg"/>
          </p:nvPr>
        </p:nvSpPr>
        <p:spPr>
          <a:ln/>
        </p:spPr>
      </p:sp>
      <p:sp>
        <p:nvSpPr>
          <p:cNvPr id="50178" name="ノート プレースホルダ 2"/>
          <p:cNvSpPr>
            <a:spLocks noGrp="1"/>
          </p:cNvSpPr>
          <p:nvPr>
            <p:ph type="body" idx="1"/>
          </p:nvPr>
        </p:nvSpPr>
        <p:spPr>
          <a:noFill/>
          <a:ln/>
        </p:spPr>
        <p:txBody>
          <a:bodyPr/>
          <a:lstStyle/>
          <a:p>
            <a:pPr>
              <a:spcBef>
                <a:spcPct val="0"/>
              </a:spcBef>
            </a:pPr>
            <a:endParaRPr lang="ja-JP" altLang="en-US" smtClean="0"/>
          </a:p>
        </p:txBody>
      </p:sp>
      <p:sp>
        <p:nvSpPr>
          <p:cNvPr id="50179" name="スライド番号プレースホルダ 3"/>
          <p:cNvSpPr txBox="1">
            <a:spLocks noGrp="1"/>
          </p:cNvSpPr>
          <p:nvPr/>
        </p:nvSpPr>
        <p:spPr bwMode="auto">
          <a:xfrm>
            <a:off x="3848100" y="9432925"/>
            <a:ext cx="2944813" cy="496888"/>
          </a:xfrm>
          <a:prstGeom prst="rect">
            <a:avLst/>
          </a:prstGeom>
          <a:noFill/>
          <a:ln w="9525">
            <a:noFill/>
            <a:miter lim="800000"/>
            <a:headEnd/>
            <a:tailEnd/>
          </a:ln>
        </p:spPr>
        <p:txBody>
          <a:bodyPr anchor="b"/>
          <a:lstStyle/>
          <a:p>
            <a:pPr algn="r"/>
            <a:fld id="{412D3FD8-9FFE-4859-AECF-235D4413ABAE}" type="slidenum">
              <a:rPr kumimoji="0" lang="en-US" altLang="ja-JP" sz="1800" b="0"/>
              <a:pPr algn="r"/>
              <a:t>56</a:t>
            </a:fld>
            <a:endParaRPr kumimoji="0" lang="en-US" altLang="ja-JP" sz="1800" b="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848100" y="9432925"/>
            <a:ext cx="2944813" cy="496888"/>
          </a:xfrm>
          <a:prstGeom prst="rect">
            <a:avLst/>
          </a:prstGeom>
          <a:noFill/>
          <a:ln w="9525">
            <a:noFill/>
            <a:miter lim="800000"/>
            <a:headEnd/>
            <a:tailEnd/>
          </a:ln>
        </p:spPr>
        <p:txBody>
          <a:bodyPr anchor="b"/>
          <a:lstStyle/>
          <a:p>
            <a:pPr algn="r"/>
            <a:fld id="{F76066FD-BC56-430A-98FA-E719190CA4E3}" type="slidenum">
              <a:rPr kumimoji="0" lang="en-US" altLang="ja-JP" sz="1800" b="0"/>
              <a:pPr algn="r"/>
              <a:t>57</a:t>
            </a:fld>
            <a:endParaRPr kumimoji="0" lang="en-US" altLang="ja-JP" sz="1800" b="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lvl="1">
              <a:spcBef>
                <a:spcPct val="0"/>
              </a:spcBef>
            </a:pPr>
            <a:r>
              <a:rPr lang="en-US" altLang="ja-JP" i="1" dirty="0" smtClean="0">
                <a:solidFill>
                  <a:srgbClr val="FF0000"/>
                </a:solidFill>
              </a:rPr>
              <a:t>Why we selected them? </a:t>
            </a:r>
          </a:p>
          <a:p>
            <a:pPr lvl="1">
              <a:spcBef>
                <a:spcPct val="0"/>
              </a:spcBef>
            </a:pPr>
            <a:r>
              <a:rPr lang="en-US" altLang="ja-JP" i="1" dirty="0" smtClean="0">
                <a:solidFill>
                  <a:srgbClr val="FF0000"/>
                </a:solidFill>
              </a:rPr>
              <a:t>For international organization, the number in parenthesis shows, for each association, how many universities are in, and of which how many are </a:t>
            </a:r>
            <a:r>
              <a:rPr lang="en-US" altLang="ja-JP" i="1" smtClean="0">
                <a:solidFill>
                  <a:srgbClr val="FF0000"/>
                </a:solidFill>
              </a:rPr>
              <a:t>in Asean, </a:t>
            </a:r>
            <a:r>
              <a:rPr lang="en-US" altLang="ja-JP" i="1" dirty="0" smtClean="0">
                <a:solidFill>
                  <a:srgbClr val="FF0000"/>
                </a:solidFill>
              </a:rPr>
              <a:t>and plus 5) </a:t>
            </a:r>
            <a:endParaRPr lang="en-US" altLang="ja-JP"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endParaRPr lang="ja-JP" altLang="en-US" smtClean="0"/>
          </a:p>
        </p:txBody>
      </p:sp>
      <p:sp>
        <p:nvSpPr>
          <p:cNvPr id="92164" name="Slide Number Placeholder 3"/>
          <p:cNvSpPr>
            <a:spLocks noGrp="1"/>
          </p:cNvSpPr>
          <p:nvPr>
            <p:ph type="sldNum" sz="quarter" idx="5"/>
          </p:nvPr>
        </p:nvSpPr>
        <p:spPr/>
        <p:txBody>
          <a:bodyPr/>
          <a:lstStyle/>
          <a:p>
            <a:pPr>
              <a:defRPr/>
            </a:pPr>
            <a:fld id="{BD4FCD90-2EBC-43EF-9D85-5B018BE62635}" type="slidenum">
              <a:rPr lang="en-US" altLang="ja-JP" smtClean="0">
                <a:latin typeface="Arial" pitchFamily="34" charset="0"/>
              </a:rPr>
              <a:pPr>
                <a:defRPr/>
              </a:pPr>
              <a:t>58</a:t>
            </a:fld>
            <a:endParaRPr lang="en-US" altLang="ja-JP"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pPr>
              <a:spcBef>
                <a:spcPct val="0"/>
              </a:spcBef>
            </a:pPr>
            <a:endParaRPr lang="ja-JP" altLang="en-US" smtClean="0"/>
          </a:p>
        </p:txBody>
      </p:sp>
      <p:sp>
        <p:nvSpPr>
          <p:cNvPr id="44035" name="Slide Number Placeholder 3"/>
          <p:cNvSpPr txBox="1">
            <a:spLocks noGrp="1"/>
          </p:cNvSpPr>
          <p:nvPr/>
        </p:nvSpPr>
        <p:spPr bwMode="auto">
          <a:xfrm>
            <a:off x="3848100" y="9432925"/>
            <a:ext cx="2944813" cy="496888"/>
          </a:xfrm>
          <a:prstGeom prst="rect">
            <a:avLst/>
          </a:prstGeom>
          <a:noFill/>
          <a:ln w="9525">
            <a:noFill/>
            <a:miter lim="800000"/>
            <a:headEnd/>
            <a:tailEnd/>
          </a:ln>
        </p:spPr>
        <p:txBody>
          <a:bodyPr anchor="b"/>
          <a:lstStyle/>
          <a:p>
            <a:pPr algn="r"/>
            <a:fld id="{6B5FFBD3-A0B5-4E2D-A711-E0A533E6C9E7}" type="slidenum">
              <a:rPr kumimoji="0" lang="en-US" altLang="ja-JP" sz="1800" b="0"/>
              <a:pPr algn="r"/>
              <a:t>59</a:t>
            </a:fld>
            <a:endParaRPr kumimoji="0" lang="en-US" altLang="ja-JP" sz="1800" b="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スライド イメージ プレースホルダ 1"/>
          <p:cNvSpPr>
            <a:spLocks noGrp="1" noRot="1" noChangeAspect="1" noTextEdit="1"/>
          </p:cNvSpPr>
          <p:nvPr>
            <p:ph type="sldImg"/>
          </p:nvPr>
        </p:nvSpPr>
        <p:spPr>
          <a:ln/>
        </p:spPr>
      </p:sp>
      <p:sp>
        <p:nvSpPr>
          <p:cNvPr id="56322" name="ノート プレースホルダ 2"/>
          <p:cNvSpPr>
            <a:spLocks noGrp="1"/>
          </p:cNvSpPr>
          <p:nvPr>
            <p:ph type="body" idx="1"/>
          </p:nvPr>
        </p:nvSpPr>
        <p:spPr>
          <a:noFill/>
          <a:ln/>
        </p:spPr>
        <p:txBody>
          <a:bodyPr/>
          <a:lstStyle/>
          <a:p>
            <a:pPr>
              <a:spcBef>
                <a:spcPct val="0"/>
              </a:spcBef>
            </a:pPr>
            <a:endParaRPr lang="ja-JP" altLang="en-US" smtClean="0"/>
          </a:p>
        </p:txBody>
      </p:sp>
      <p:sp>
        <p:nvSpPr>
          <p:cNvPr id="56323" name="スライド番号プレースホルダ 3"/>
          <p:cNvSpPr txBox="1">
            <a:spLocks noGrp="1"/>
          </p:cNvSpPr>
          <p:nvPr/>
        </p:nvSpPr>
        <p:spPr bwMode="auto">
          <a:xfrm>
            <a:off x="3848100" y="9432925"/>
            <a:ext cx="2944813" cy="496888"/>
          </a:xfrm>
          <a:prstGeom prst="rect">
            <a:avLst/>
          </a:prstGeom>
          <a:noFill/>
          <a:ln w="9525">
            <a:noFill/>
            <a:miter lim="800000"/>
            <a:headEnd/>
            <a:tailEnd/>
          </a:ln>
        </p:spPr>
        <p:txBody>
          <a:bodyPr anchor="b"/>
          <a:lstStyle/>
          <a:p>
            <a:pPr algn="r"/>
            <a:fld id="{072567ED-8923-42C8-8032-AC5434EAA694}" type="slidenum">
              <a:rPr kumimoji="0" lang="en-US" altLang="ja-JP" sz="1800" b="0"/>
              <a:pPr algn="r"/>
              <a:t>60</a:t>
            </a:fld>
            <a:endParaRPr kumimoji="0" lang="en-US" altLang="ja-JP" sz="1800" b="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61</a:t>
            </a:fld>
            <a:endParaRPr lang="en-US" altLang="ja-JP"/>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p:spPr>
        <p:txBody>
          <a:bodyPr/>
          <a:lstStyle/>
          <a:p>
            <a:pPr>
              <a:spcBef>
                <a:spcPct val="0"/>
              </a:spcBef>
            </a:pPr>
            <a:endParaRPr lang="ja-JP" altLang="en-US" smtClean="0"/>
          </a:p>
        </p:txBody>
      </p:sp>
      <p:sp>
        <p:nvSpPr>
          <p:cNvPr id="71683" name="Slide Number Placeholder 3"/>
          <p:cNvSpPr txBox="1">
            <a:spLocks noGrp="1"/>
          </p:cNvSpPr>
          <p:nvPr/>
        </p:nvSpPr>
        <p:spPr bwMode="auto">
          <a:xfrm>
            <a:off x="3848100" y="9432925"/>
            <a:ext cx="2944813" cy="496888"/>
          </a:xfrm>
          <a:prstGeom prst="rect">
            <a:avLst/>
          </a:prstGeom>
          <a:noFill/>
          <a:ln w="9525">
            <a:noFill/>
            <a:miter lim="800000"/>
            <a:headEnd/>
            <a:tailEnd/>
          </a:ln>
        </p:spPr>
        <p:txBody>
          <a:bodyPr anchor="b"/>
          <a:lstStyle/>
          <a:p>
            <a:pPr algn="r"/>
            <a:fld id="{12FDD1EF-793D-48D4-9933-5923ECD7BE4F}" type="slidenum">
              <a:rPr lang="ja-JP" altLang="en-US" sz="1800" b="0"/>
              <a:pPr algn="r"/>
              <a:t>62</a:t>
            </a:fld>
            <a:endParaRPr lang="en-US" altLang="ja-JP" sz="1800" b="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スライド イメージ プレースホルダ 1"/>
          <p:cNvSpPr>
            <a:spLocks noGrp="1" noRot="1" noChangeAspect="1"/>
          </p:cNvSpPr>
          <p:nvPr>
            <p:ph type="sldImg"/>
          </p:nvPr>
        </p:nvSpPr>
        <p:spPr>
          <a:xfrm>
            <a:off x="925513" y="754063"/>
            <a:ext cx="4946650" cy="3709987"/>
          </a:xfrm>
          <a:ln/>
        </p:spPr>
      </p:sp>
      <p:sp>
        <p:nvSpPr>
          <p:cNvPr id="73730" name="ノート プレースホルダ 2"/>
          <p:cNvSpPr>
            <a:spLocks noGrp="1"/>
          </p:cNvSpPr>
          <p:nvPr>
            <p:ph type="body" idx="1"/>
          </p:nvPr>
        </p:nvSpPr>
        <p:spPr>
          <a:noFill/>
          <a:ln/>
        </p:spPr>
        <p:txBody>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520DD54B-2729-4CE7-820F-C122FE7373D0}" type="slidenum">
              <a:rPr lang="en-US" altLang="ja-JP" smtClean="0"/>
              <a:pPr>
                <a:defRPr/>
              </a:pPr>
              <a:t>63</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78B1879-8F01-4F0D-B920-3947CC458F52}" type="slidenum">
              <a:rPr lang="ja-JP" altLang="en-US" smtClean="0"/>
              <a:pPr/>
              <a:t>5</a:t>
            </a:fld>
            <a:endParaRPr lang="en-US" altLang="ja-JP" smtClean="0"/>
          </a:p>
        </p:txBody>
      </p:sp>
      <p:sp>
        <p:nvSpPr>
          <p:cNvPr id="61443" name="スライド イメージ プレースホルダ 1"/>
          <p:cNvSpPr>
            <a:spLocks noGrp="1" noRot="1" noChangeAspect="1" noTextEdit="1"/>
          </p:cNvSpPr>
          <p:nvPr>
            <p:ph type="sldImg"/>
          </p:nvPr>
        </p:nvSpPr>
        <p:spPr>
          <a:xfrm>
            <a:off x="914400" y="744538"/>
            <a:ext cx="4967288" cy="3725862"/>
          </a:xfrm>
          <a:ln/>
        </p:spPr>
      </p:sp>
      <p:sp>
        <p:nvSpPr>
          <p:cNvPr id="61444" name="ノート プレースホルダ 2"/>
          <p:cNvSpPr>
            <a:spLocks noGrp="1"/>
          </p:cNvSpPr>
          <p:nvPr>
            <p:ph type="body" idx="1"/>
          </p:nvPr>
        </p:nvSpPr>
        <p:spPr>
          <a:noFill/>
          <a:ln/>
        </p:spPr>
        <p:txBody>
          <a:bodyPr lIns="92098" tIns="46049" rIns="92098" bIns="46049"/>
          <a:lstStyle/>
          <a:p>
            <a:endParaRPr lang="ja-JP" altLang="en-US" smtClean="0"/>
          </a:p>
        </p:txBody>
      </p:sp>
      <p:sp>
        <p:nvSpPr>
          <p:cNvPr id="61445" name="スライド番号プレースホルダ 3"/>
          <p:cNvSpPr txBox="1">
            <a:spLocks noGrp="1"/>
          </p:cNvSpPr>
          <p:nvPr/>
        </p:nvSpPr>
        <p:spPr bwMode="auto">
          <a:xfrm>
            <a:off x="3848645" y="9433106"/>
            <a:ext cx="2944283" cy="496570"/>
          </a:xfrm>
          <a:prstGeom prst="rect">
            <a:avLst/>
          </a:prstGeom>
          <a:noFill/>
          <a:ln w="9525">
            <a:noFill/>
            <a:miter lim="800000"/>
            <a:headEnd/>
            <a:tailEnd/>
          </a:ln>
        </p:spPr>
        <p:txBody>
          <a:bodyPr lIns="92098" tIns="46049" rIns="92098" bIns="46049" anchor="b"/>
          <a:lstStyle/>
          <a:p>
            <a:pPr algn="r" defTabSz="920750"/>
            <a:fld id="{AC77F328-9864-4668-9DB0-CE837AA1A8DA}" type="slidenum">
              <a:rPr lang="en-CA" altLang="ja-JP" sz="1200">
                <a:latin typeface="Gulim" pitchFamily="34" charset="-127"/>
                <a:ea typeface="Gulim" pitchFamily="34" charset="-127"/>
              </a:rPr>
              <a:pPr algn="r" defTabSz="920750"/>
              <a:t>5</a:t>
            </a:fld>
            <a:endParaRPr lang="en-CA" altLang="ja-JP" sz="1200">
              <a:latin typeface="Gulim" pitchFamily="34" charset="-127"/>
              <a:ea typeface="Gulim" pitchFamily="34" charset="-127"/>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5513" y="754063"/>
            <a:ext cx="4946650" cy="370998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7EC3CFC7-DE67-450D-AB6D-C20A3A766270}" type="slidenum">
              <a:rPr lang="en-US" altLang="ja-JP" smtClean="0"/>
              <a:pPr>
                <a:defRPr/>
              </a:pPr>
              <a:t>64</a:t>
            </a:fld>
            <a:endParaRPr lang="en-US" altLang="ja-JP"/>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スライド イメージ プレースホルダ 1"/>
          <p:cNvSpPr>
            <a:spLocks noGrp="1" noRot="1" noChangeAspect="1"/>
          </p:cNvSpPr>
          <p:nvPr>
            <p:ph type="sldImg"/>
          </p:nvPr>
        </p:nvSpPr>
        <p:spPr>
          <a:xfrm>
            <a:off x="925513" y="754063"/>
            <a:ext cx="4946650" cy="3709987"/>
          </a:xfrm>
          <a:ln/>
        </p:spPr>
      </p:sp>
      <p:sp>
        <p:nvSpPr>
          <p:cNvPr id="80898" name="ノート プレースホルダ 2"/>
          <p:cNvSpPr>
            <a:spLocks noGrp="1"/>
          </p:cNvSpPr>
          <p:nvPr>
            <p:ph type="body" idx="1"/>
          </p:nvPr>
        </p:nvSpPr>
        <p:spPr>
          <a:noFill/>
          <a:ln/>
        </p:spPr>
        <p:txBody>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2730B952-217E-4F39-81C3-B1CD78159D1A}" type="slidenum">
              <a:rPr lang="en-US" altLang="ja-JP" smtClean="0"/>
              <a:pPr>
                <a:defRPr/>
              </a:pPr>
              <a:t>65</a:t>
            </a:fld>
            <a:endParaRPr lang="en-US" altLang="ja-JP"/>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5513" y="754063"/>
            <a:ext cx="4946650" cy="370998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7EC3CFC7-DE67-450D-AB6D-C20A3A766270}" type="slidenum">
              <a:rPr lang="en-US" altLang="ja-JP" smtClean="0"/>
              <a:pPr>
                <a:defRPr/>
              </a:pPr>
              <a:t>66</a:t>
            </a:fld>
            <a:endParaRPr lang="en-US" altLang="ja-JP"/>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67</a:t>
            </a:fld>
            <a:endParaRPr lang="en-US" altLang="ja-JP"/>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ln/>
        </p:spPr>
      </p:sp>
      <p:sp>
        <p:nvSpPr>
          <p:cNvPr id="30723" name="ノート プレースホルダ 2"/>
          <p:cNvSpPr>
            <a:spLocks noGrp="1"/>
          </p:cNvSpPr>
          <p:nvPr>
            <p:ph type="body" idx="1"/>
          </p:nvPr>
        </p:nvSpPr>
        <p:spPr>
          <a:noFill/>
          <a:ln/>
        </p:spPr>
        <p:txBody>
          <a:bodyPr/>
          <a:lstStyle/>
          <a:p>
            <a:endParaRPr lang="ja-JP" altLang="en-US" smtClean="0"/>
          </a:p>
        </p:txBody>
      </p:sp>
      <p:sp>
        <p:nvSpPr>
          <p:cNvPr id="30724" name="スライド番号プレースホルダ 3"/>
          <p:cNvSpPr>
            <a:spLocks noGrp="1"/>
          </p:cNvSpPr>
          <p:nvPr>
            <p:ph type="sldNum" sz="quarter" idx="5"/>
          </p:nvPr>
        </p:nvSpPr>
        <p:spPr>
          <a:noFill/>
        </p:spPr>
        <p:txBody>
          <a:bodyPr/>
          <a:lstStyle/>
          <a:p>
            <a:fld id="{C91F51DB-5AA5-431D-B992-4EED50783835}" type="slidenum">
              <a:rPr lang="en-US" altLang="ja-JP" smtClean="0">
                <a:ea typeface="ＭＳ Ｐゴシック" pitchFamily="50" charset="-128"/>
              </a:rPr>
              <a:pPr/>
              <a:t>68</a:t>
            </a:fld>
            <a:endParaRPr lang="en-US" altLang="ja-JP" smtClean="0">
              <a:ea typeface="ＭＳ Ｐゴシック" pitchFamily="50"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69</a:t>
            </a:fld>
            <a:endParaRPr lang="en-US" altLang="ja-JP"/>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a:ln/>
        </p:spPr>
      </p:sp>
      <p:sp>
        <p:nvSpPr>
          <p:cNvPr id="31747" name="ノート プレースホルダ 2"/>
          <p:cNvSpPr>
            <a:spLocks noGrp="1"/>
          </p:cNvSpPr>
          <p:nvPr>
            <p:ph type="body" idx="1"/>
          </p:nvPr>
        </p:nvSpPr>
        <p:spPr>
          <a:noFill/>
          <a:ln/>
        </p:spPr>
        <p:txBody>
          <a:bodyPr/>
          <a:lstStyle/>
          <a:p>
            <a:endParaRPr lang="ja-JP" altLang="en-US" smtClean="0"/>
          </a:p>
        </p:txBody>
      </p:sp>
      <p:sp>
        <p:nvSpPr>
          <p:cNvPr id="31748" name="スライド番号プレースホルダ 3"/>
          <p:cNvSpPr>
            <a:spLocks noGrp="1"/>
          </p:cNvSpPr>
          <p:nvPr>
            <p:ph type="sldNum" sz="quarter" idx="5"/>
          </p:nvPr>
        </p:nvSpPr>
        <p:spPr>
          <a:noFill/>
        </p:spPr>
        <p:txBody>
          <a:bodyPr/>
          <a:lstStyle/>
          <a:p>
            <a:fld id="{95762C4C-1BD0-4018-B92E-BFC5FEBFFDC9}" type="slidenum">
              <a:rPr lang="en-US" altLang="ja-JP" smtClean="0">
                <a:ea typeface="ＭＳ Ｐゴシック" pitchFamily="50" charset="-128"/>
              </a:rPr>
              <a:pPr/>
              <a:t>70</a:t>
            </a:fld>
            <a:endParaRPr lang="en-US" altLang="ja-JP" smtClean="0">
              <a:ea typeface="ＭＳ Ｐゴシック" pitchFamily="50"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71</a:t>
            </a:fld>
            <a:endParaRPr lang="en-US" altLang="ja-JP"/>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72</a:t>
            </a:fld>
            <a:endParaRPr lang="en-US" altLang="ja-JP"/>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73</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7</a:t>
            </a:fld>
            <a:endParaRPr lang="en-US" altLang="ja-JP"/>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74</a:t>
            </a:fld>
            <a:endParaRPr lang="en-US" altLang="ja-JP"/>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75</a:t>
            </a:fld>
            <a:endParaRPr lang="en-US" altLang="ja-JP"/>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Slide Image Placeholder 1"/>
          <p:cNvSpPr>
            <a:spLocks noGrp="1" noRot="1" noChangeAspect="1" noTextEdit="1"/>
          </p:cNvSpPr>
          <p:nvPr>
            <p:ph type="sldImg"/>
          </p:nvPr>
        </p:nvSpPr>
        <p:spPr>
          <a:ln/>
        </p:spPr>
      </p:sp>
      <p:sp>
        <p:nvSpPr>
          <p:cNvPr id="536578" name="Notes Placeholder 2"/>
          <p:cNvSpPr>
            <a:spLocks noGrp="1"/>
          </p:cNvSpPr>
          <p:nvPr>
            <p:ph type="body" idx="1"/>
          </p:nvPr>
        </p:nvSpPr>
        <p:spPr>
          <a:noFill/>
          <a:ln/>
        </p:spPr>
        <p:txBody>
          <a:bodyPr/>
          <a:lstStyle/>
          <a:p>
            <a:endParaRPr lang="ja-JP" altLang="en-US" smtClean="0"/>
          </a:p>
        </p:txBody>
      </p:sp>
      <p:sp>
        <p:nvSpPr>
          <p:cNvPr id="103428" name="Slide Number Placeholder 3"/>
          <p:cNvSpPr>
            <a:spLocks noGrp="1"/>
          </p:cNvSpPr>
          <p:nvPr>
            <p:ph type="sldNum" sz="quarter" idx="5"/>
          </p:nvPr>
        </p:nvSpPr>
        <p:spPr/>
        <p:txBody>
          <a:bodyPr/>
          <a:lstStyle/>
          <a:p>
            <a:pPr>
              <a:defRPr/>
            </a:pPr>
            <a:fld id="{213300CE-2934-478E-9B8F-3F5FE55E34FD}" type="slidenum">
              <a:rPr lang="en-US" altLang="ja-JP" smtClean="0">
                <a:latin typeface="Arial" pitchFamily="34" charset="0"/>
              </a:rPr>
              <a:pPr>
                <a:defRPr/>
              </a:pPr>
              <a:t>76</a:t>
            </a:fld>
            <a:endParaRPr lang="en-US" altLang="ja-JP"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5" name="Slide Image Placeholder 1"/>
          <p:cNvSpPr>
            <a:spLocks noGrp="1" noRot="1" noChangeAspect="1" noTextEdit="1"/>
          </p:cNvSpPr>
          <p:nvPr>
            <p:ph type="sldImg"/>
          </p:nvPr>
        </p:nvSpPr>
        <p:spPr>
          <a:ln/>
        </p:spPr>
      </p:sp>
      <p:sp>
        <p:nvSpPr>
          <p:cNvPr id="538626" name="Notes Placeholder 2"/>
          <p:cNvSpPr>
            <a:spLocks noGrp="1"/>
          </p:cNvSpPr>
          <p:nvPr>
            <p:ph type="body" idx="1"/>
          </p:nvPr>
        </p:nvSpPr>
        <p:spPr>
          <a:noFill/>
          <a:ln/>
        </p:spPr>
        <p:txBody>
          <a:bodyPr/>
          <a:lstStyle/>
          <a:p>
            <a:endParaRPr lang="ja-JP" altLang="en-US" smtClean="0"/>
          </a:p>
        </p:txBody>
      </p:sp>
      <p:sp>
        <p:nvSpPr>
          <p:cNvPr id="103428" name="Slide Number Placeholder 3"/>
          <p:cNvSpPr>
            <a:spLocks noGrp="1"/>
          </p:cNvSpPr>
          <p:nvPr>
            <p:ph type="sldNum" sz="quarter" idx="5"/>
          </p:nvPr>
        </p:nvSpPr>
        <p:spPr/>
        <p:txBody>
          <a:bodyPr/>
          <a:lstStyle/>
          <a:p>
            <a:pPr>
              <a:defRPr/>
            </a:pPr>
            <a:fld id="{0B088942-2E66-4D4A-B8E7-78CCA1AABBFA}" type="slidenum">
              <a:rPr lang="en-US" altLang="ja-JP" smtClean="0">
                <a:latin typeface="Arial" pitchFamily="34" charset="0"/>
              </a:rPr>
              <a:pPr>
                <a:defRPr/>
              </a:pPr>
              <a:t>77</a:t>
            </a:fld>
            <a:endParaRPr lang="en-US" altLang="ja-JP"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78</a:t>
            </a:fld>
            <a:endParaRPr lang="en-US" altLang="ja-JP"/>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79</a:t>
            </a:fld>
            <a:endParaRPr lang="en-US" altLang="ja-JP"/>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80</a:t>
            </a:fld>
            <a:endParaRPr lang="en-US" altLang="ja-JP"/>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138242" name="Notes Placeholder 2"/>
          <p:cNvSpPr>
            <a:spLocks noGrp="1"/>
          </p:cNvSpPr>
          <p:nvPr>
            <p:ph type="body" idx="1"/>
          </p:nvPr>
        </p:nvSpPr>
        <p:spPr>
          <a:noFill/>
          <a:ln/>
        </p:spPr>
        <p:txBody>
          <a:bodyPr/>
          <a:lstStyle/>
          <a:p>
            <a:endParaRPr lang="ja-JP" altLang="en-US" smtClean="0"/>
          </a:p>
        </p:txBody>
      </p:sp>
      <p:sp>
        <p:nvSpPr>
          <p:cNvPr id="109572" name="Slide Number Placeholder 3"/>
          <p:cNvSpPr>
            <a:spLocks noGrp="1"/>
          </p:cNvSpPr>
          <p:nvPr>
            <p:ph type="sldNum" sz="quarter" idx="5"/>
          </p:nvPr>
        </p:nvSpPr>
        <p:spPr/>
        <p:txBody>
          <a:bodyPr/>
          <a:lstStyle/>
          <a:p>
            <a:pPr>
              <a:defRPr/>
            </a:pPr>
            <a:fld id="{E123CD38-F8D4-4910-937B-67C78D754C40}" type="slidenum">
              <a:rPr lang="en-US" altLang="ja-JP" smtClean="0">
                <a:latin typeface="Arial" pitchFamily="34" charset="0"/>
              </a:rPr>
              <a:pPr>
                <a:defRPr/>
              </a:pPr>
              <a:t>81</a:t>
            </a:fld>
            <a:endParaRPr lang="en-US" altLang="ja-JP"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ln/>
        </p:spPr>
      </p:sp>
      <p:sp>
        <p:nvSpPr>
          <p:cNvPr id="40963" name="ノート プレースホルダ 2"/>
          <p:cNvSpPr>
            <a:spLocks noGrp="1"/>
          </p:cNvSpPr>
          <p:nvPr>
            <p:ph type="body" idx="1"/>
          </p:nvPr>
        </p:nvSpPr>
        <p:spPr>
          <a:noFill/>
          <a:ln/>
        </p:spPr>
        <p:txBody>
          <a:bodyPr/>
          <a:lstStyle/>
          <a:p>
            <a:endParaRPr lang="ja-JP" altLang="en-US" smtClean="0"/>
          </a:p>
        </p:txBody>
      </p:sp>
      <p:sp>
        <p:nvSpPr>
          <p:cNvPr id="40964" name="スライド番号プレースホルダ 3"/>
          <p:cNvSpPr>
            <a:spLocks noGrp="1"/>
          </p:cNvSpPr>
          <p:nvPr>
            <p:ph type="sldNum" sz="quarter" idx="5"/>
          </p:nvPr>
        </p:nvSpPr>
        <p:spPr>
          <a:noFill/>
        </p:spPr>
        <p:txBody>
          <a:bodyPr/>
          <a:lstStyle/>
          <a:p>
            <a:fld id="{ED1F10A6-75F2-4D47-ACB5-6CEA57DDEF3D}" type="slidenum">
              <a:rPr lang="en-US" altLang="ja-JP" smtClean="0">
                <a:ea typeface="ＭＳ Ｐゴシック" pitchFamily="50" charset="-128"/>
              </a:rPr>
              <a:pPr/>
              <a:t>82</a:t>
            </a:fld>
            <a:endParaRPr lang="en-US" altLang="ja-JP" smtClean="0">
              <a:ea typeface="ＭＳ Ｐゴシック"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12</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15</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FF752C18-E571-4059-A469-396A0313609E}" type="slidenum">
              <a:rPr lang="en-US" altLang="ja-JP" smtClean="0"/>
              <a:pPr>
                <a:defRPr/>
              </a:pPr>
              <a:t>17</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719A105-D919-41C2-9E84-29BC24EC0FE4}" type="datetime1">
              <a:rPr lang="ja-JP" altLang="en-US"/>
              <a:pPr>
                <a:defRPr/>
              </a:pPr>
              <a:t>2014/2/21</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D6855A12-E111-4DAC-937E-834AE4EA74BC}" type="slidenum">
              <a:rPr lang="ja-JP" altLang="en-US"/>
              <a:pPr>
                <a:defRPr/>
              </a:pPr>
              <a:t>&lt;#&gt;</a:t>
            </a:fld>
            <a:endParaRPr lang="en-US" altLang="ja-JP"/>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5708BAB-536A-4B76-A664-C98435A91D15}" type="datetime1">
              <a:rPr lang="ja-JP" altLang="en-US"/>
              <a:pPr>
                <a:defRPr/>
              </a:pPr>
              <a:t>2014/2/21</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356EA953-D6CD-4660-910B-97710B93668C}" type="slidenum">
              <a:rPr lang="ja-JP" altLang="en-US"/>
              <a:pPr>
                <a:defRPr/>
              </a:pPr>
              <a:t>&lt;#&gt;</a:t>
            </a:fld>
            <a:endParaRPr lang="en-US" altLang="ja-JP"/>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3FA09B4-77C0-47CA-87C1-3D36D8F10A34}" type="datetime1">
              <a:rPr lang="ja-JP" altLang="en-US"/>
              <a:pPr>
                <a:defRPr/>
              </a:pPr>
              <a:t>2014/2/21</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2F25E96E-078D-45FA-B486-BA12884492C7}" type="slidenum">
              <a:rPr lang="ja-JP" altLang="en-US"/>
              <a:pPr>
                <a:defRPr/>
              </a:pPr>
              <a:t>&lt;#&gt;</a:t>
            </a:fld>
            <a:endParaRPr lang="en-US" altLang="ja-JP"/>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pic>
        <p:nvPicPr>
          <p:cNvPr id="4" name="Picture 17" descr="title"/>
          <p:cNvPicPr>
            <a:picLocks noChangeAspect="1" noChangeArrowheads="1"/>
          </p:cNvPicPr>
          <p:nvPr userDrawn="1"/>
        </p:nvPicPr>
        <p:blipFill>
          <a:blip r:embed="rId2" cstate="print"/>
          <a:srcRect r="6705"/>
          <a:stretch>
            <a:fillRect/>
          </a:stretch>
        </p:blipFill>
        <p:spPr bwMode="auto">
          <a:xfrm>
            <a:off x="0" y="-17463"/>
            <a:ext cx="9144000" cy="581026"/>
          </a:xfrm>
          <a:prstGeom prst="rect">
            <a:avLst/>
          </a:prstGeom>
          <a:noFill/>
          <a:ln w="9525">
            <a:noFill/>
            <a:miter lim="800000"/>
            <a:headEnd/>
            <a:tailEnd/>
          </a:ln>
        </p:spPr>
      </p:pic>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685800" y="1981200"/>
            <a:ext cx="7772400" cy="4114800"/>
          </a:xfrm>
        </p:spPr>
        <p:txBody>
          <a:bodyPr rtlCol="0">
            <a:normAutofit/>
          </a:bodyPr>
          <a:lstStyle/>
          <a:p>
            <a:pPr lvl="0"/>
            <a:endParaRPr lang="ja-JP" altLang="en-US" noProof="0"/>
          </a:p>
        </p:txBody>
      </p:sp>
      <p:sp>
        <p:nvSpPr>
          <p:cNvPr id="5" name="日付プレースホルダ 3"/>
          <p:cNvSpPr>
            <a:spLocks noGrp="1"/>
          </p:cNvSpPr>
          <p:nvPr>
            <p:ph type="dt" sz="half" idx="10"/>
          </p:nvPr>
        </p:nvSpPr>
        <p:spPr/>
        <p:txBody>
          <a:bodyPr/>
          <a:lstStyle>
            <a:lvl1pPr>
              <a:defRPr/>
            </a:lvl1pPr>
          </a:lstStyle>
          <a:p>
            <a:pPr>
              <a:defRPr/>
            </a:pPr>
            <a:fld id="{DDD81709-C9C9-4C1C-8224-7C8BB91BDC46}" type="datetime1">
              <a:rPr lang="ja-JP" altLang="en-US"/>
              <a:pPr>
                <a:defRPr/>
              </a:pPr>
              <a:t>2014/2/21</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7D0C678A-1C4A-4033-8D4B-9D5B7731010C}" type="slidenum">
              <a:rPr lang="ja-JP" altLang="en-US"/>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306AAC6F-FE22-4490-8542-380F9B630964}" type="slidenum">
              <a:rPr lang="en-US" altLang="ko-KR"/>
              <a:pPr>
                <a:defRPr/>
              </a:pPr>
              <a:t>&lt;#&gt;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en-US"/>
          </a:p>
        </p:txBody>
      </p:sp>
      <p:sp>
        <p:nvSpPr>
          <p:cNvPr id="4" name="日付プレースホルダ 3"/>
          <p:cNvSpPr>
            <a:spLocks noGrp="1"/>
          </p:cNvSpPr>
          <p:nvPr>
            <p:ph type="dt" sz="half" idx="10"/>
          </p:nvPr>
        </p:nvSpPr>
        <p:spPr/>
        <p:txBody>
          <a:bodyPr/>
          <a:lstStyle/>
          <a:p>
            <a:fld id="{9AEE49DD-C0AE-47A6-A69F-84ECFEDD54F7}" type="datetimeFigureOut">
              <a:rPr lang="en-US" smtClean="0"/>
              <a:pPr/>
              <a:t>2/21/2014</a:t>
            </a:fld>
            <a:endParaRPr lang="en-US"/>
          </a:p>
        </p:txBody>
      </p:sp>
      <p:sp>
        <p:nvSpPr>
          <p:cNvPr id="5" name="フッター プレースホルダ 4"/>
          <p:cNvSpPr>
            <a:spLocks noGrp="1"/>
          </p:cNvSpPr>
          <p:nvPr>
            <p:ph type="ftr" sz="quarter" idx="11"/>
          </p:nvPr>
        </p:nvSpPr>
        <p:spPr/>
        <p:txBody>
          <a:bodyPr/>
          <a:lstStyle/>
          <a:p>
            <a:endParaRPr lang="en-US"/>
          </a:p>
        </p:txBody>
      </p:sp>
      <p:sp>
        <p:nvSpPr>
          <p:cNvPr id="6" name="スライド番号プレースホルダ 5"/>
          <p:cNvSpPr>
            <a:spLocks noGrp="1"/>
          </p:cNvSpPr>
          <p:nvPr>
            <p:ph type="sldNum" sz="quarter" idx="12"/>
          </p:nvPr>
        </p:nvSpPr>
        <p:spPr/>
        <p:txBody>
          <a:bodyPr/>
          <a:lstStyle/>
          <a:p>
            <a:fld id="{A72A86F4-4F93-472E-86D6-F05B2B0DD283}" type="slidenum">
              <a:rPr lang="en-US" smtClean="0"/>
              <a:pPr/>
              <a:t>&lt;#&gt;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p:txBody>
          <a:bodyPr/>
          <a:lstStyle/>
          <a:p>
            <a:fld id="{9AEE49DD-C0AE-47A6-A69F-84ECFEDD54F7}" type="datetimeFigureOut">
              <a:rPr lang="en-US" smtClean="0"/>
              <a:pPr/>
              <a:t>2/21/2014</a:t>
            </a:fld>
            <a:endParaRPr lang="en-US"/>
          </a:p>
        </p:txBody>
      </p:sp>
      <p:sp>
        <p:nvSpPr>
          <p:cNvPr id="5" name="フッター プレースホルダ 4"/>
          <p:cNvSpPr>
            <a:spLocks noGrp="1"/>
          </p:cNvSpPr>
          <p:nvPr>
            <p:ph type="ftr" sz="quarter" idx="11"/>
          </p:nvPr>
        </p:nvSpPr>
        <p:spPr/>
        <p:txBody>
          <a:bodyPr/>
          <a:lstStyle/>
          <a:p>
            <a:endParaRPr lang="en-US"/>
          </a:p>
        </p:txBody>
      </p:sp>
      <p:sp>
        <p:nvSpPr>
          <p:cNvPr id="6" name="スライド番号プレースホルダ 5"/>
          <p:cNvSpPr>
            <a:spLocks noGrp="1"/>
          </p:cNvSpPr>
          <p:nvPr>
            <p:ph type="sldNum" sz="quarter" idx="12"/>
          </p:nvPr>
        </p:nvSpPr>
        <p:spPr/>
        <p:txBody>
          <a:bodyPr/>
          <a:lstStyle/>
          <a:p>
            <a:fld id="{A72A86F4-4F93-472E-86D6-F05B2B0DD283}" type="slidenum">
              <a:rPr lang="en-US" smtClean="0"/>
              <a:pPr/>
              <a:t>&lt;#&gt;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9AEE49DD-C0AE-47A6-A69F-84ECFEDD54F7}" type="datetimeFigureOut">
              <a:rPr lang="en-US" smtClean="0"/>
              <a:pPr/>
              <a:t>2/21/2014</a:t>
            </a:fld>
            <a:endParaRPr lang="en-US"/>
          </a:p>
        </p:txBody>
      </p:sp>
      <p:sp>
        <p:nvSpPr>
          <p:cNvPr id="5" name="フッター プレースホルダ 4"/>
          <p:cNvSpPr>
            <a:spLocks noGrp="1"/>
          </p:cNvSpPr>
          <p:nvPr>
            <p:ph type="ftr" sz="quarter" idx="11"/>
          </p:nvPr>
        </p:nvSpPr>
        <p:spPr/>
        <p:txBody>
          <a:bodyPr/>
          <a:lstStyle/>
          <a:p>
            <a:endParaRPr lang="en-US"/>
          </a:p>
        </p:txBody>
      </p:sp>
      <p:sp>
        <p:nvSpPr>
          <p:cNvPr id="6" name="スライド番号プレースホルダ 5"/>
          <p:cNvSpPr>
            <a:spLocks noGrp="1"/>
          </p:cNvSpPr>
          <p:nvPr>
            <p:ph type="sldNum" sz="quarter" idx="12"/>
          </p:nvPr>
        </p:nvSpPr>
        <p:spPr/>
        <p:txBody>
          <a:bodyPr/>
          <a:lstStyle/>
          <a:p>
            <a:fld id="{A72A86F4-4F93-472E-86D6-F05B2B0DD283}" type="slidenum">
              <a:rPr lang="en-US" smtClean="0"/>
              <a:pPr/>
              <a:t>&lt;#&gt;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4"/>
          <p:cNvSpPr>
            <a:spLocks noGrp="1"/>
          </p:cNvSpPr>
          <p:nvPr>
            <p:ph type="dt" sz="half" idx="10"/>
          </p:nvPr>
        </p:nvSpPr>
        <p:spPr/>
        <p:txBody>
          <a:bodyPr/>
          <a:lstStyle/>
          <a:p>
            <a:fld id="{9AEE49DD-C0AE-47A6-A69F-84ECFEDD54F7}" type="datetimeFigureOut">
              <a:rPr lang="en-US" smtClean="0"/>
              <a:pPr/>
              <a:t>2/21/2014</a:t>
            </a:fld>
            <a:endParaRPr lang="en-US"/>
          </a:p>
        </p:txBody>
      </p:sp>
      <p:sp>
        <p:nvSpPr>
          <p:cNvPr id="6" name="フッター プレースホルダ 5"/>
          <p:cNvSpPr>
            <a:spLocks noGrp="1"/>
          </p:cNvSpPr>
          <p:nvPr>
            <p:ph type="ftr" sz="quarter" idx="11"/>
          </p:nvPr>
        </p:nvSpPr>
        <p:spPr/>
        <p:txBody>
          <a:bodyPr/>
          <a:lstStyle/>
          <a:p>
            <a:endParaRPr lang="en-US"/>
          </a:p>
        </p:txBody>
      </p:sp>
      <p:sp>
        <p:nvSpPr>
          <p:cNvPr id="7" name="スライド番号プレースホルダ 6"/>
          <p:cNvSpPr>
            <a:spLocks noGrp="1"/>
          </p:cNvSpPr>
          <p:nvPr>
            <p:ph type="sldNum" sz="quarter" idx="12"/>
          </p:nvPr>
        </p:nvSpPr>
        <p:spPr/>
        <p:txBody>
          <a:bodyPr/>
          <a:lstStyle/>
          <a:p>
            <a:fld id="{A72A86F4-4F93-472E-86D6-F05B2B0DD283}" type="slidenum">
              <a:rPr lang="en-US" smtClean="0"/>
              <a:pPr/>
              <a:t>&lt;#&gt;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6"/>
          <p:cNvSpPr>
            <a:spLocks noGrp="1"/>
          </p:cNvSpPr>
          <p:nvPr>
            <p:ph type="dt" sz="half" idx="10"/>
          </p:nvPr>
        </p:nvSpPr>
        <p:spPr/>
        <p:txBody>
          <a:bodyPr/>
          <a:lstStyle/>
          <a:p>
            <a:fld id="{9AEE49DD-C0AE-47A6-A69F-84ECFEDD54F7}" type="datetimeFigureOut">
              <a:rPr lang="en-US" smtClean="0"/>
              <a:pPr/>
              <a:t>2/21/2014</a:t>
            </a:fld>
            <a:endParaRPr lang="en-US"/>
          </a:p>
        </p:txBody>
      </p:sp>
      <p:sp>
        <p:nvSpPr>
          <p:cNvPr id="8" name="フッター プレースホルダ 7"/>
          <p:cNvSpPr>
            <a:spLocks noGrp="1"/>
          </p:cNvSpPr>
          <p:nvPr>
            <p:ph type="ftr" sz="quarter" idx="11"/>
          </p:nvPr>
        </p:nvSpPr>
        <p:spPr/>
        <p:txBody>
          <a:bodyPr/>
          <a:lstStyle/>
          <a:p>
            <a:endParaRPr lang="en-US"/>
          </a:p>
        </p:txBody>
      </p:sp>
      <p:sp>
        <p:nvSpPr>
          <p:cNvPr id="9" name="スライド番号プレースホルダ 8"/>
          <p:cNvSpPr>
            <a:spLocks noGrp="1"/>
          </p:cNvSpPr>
          <p:nvPr>
            <p:ph type="sldNum" sz="quarter" idx="12"/>
          </p:nvPr>
        </p:nvSpPr>
        <p:spPr/>
        <p:txBody>
          <a:bodyPr/>
          <a:lstStyle/>
          <a:p>
            <a:fld id="{A72A86F4-4F93-472E-86D6-F05B2B0DD283}" type="slidenum">
              <a:rPr lang="en-US" smtClean="0"/>
              <a:pPr/>
              <a:t>&lt;#&gt;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日付プレースホルダ 2"/>
          <p:cNvSpPr>
            <a:spLocks noGrp="1"/>
          </p:cNvSpPr>
          <p:nvPr>
            <p:ph type="dt" sz="half" idx="10"/>
          </p:nvPr>
        </p:nvSpPr>
        <p:spPr/>
        <p:txBody>
          <a:bodyPr/>
          <a:lstStyle/>
          <a:p>
            <a:fld id="{9AEE49DD-C0AE-47A6-A69F-84ECFEDD54F7}" type="datetimeFigureOut">
              <a:rPr lang="en-US" smtClean="0"/>
              <a:pPr/>
              <a:t>2/21/2014</a:t>
            </a:fld>
            <a:endParaRPr lang="en-US"/>
          </a:p>
        </p:txBody>
      </p:sp>
      <p:sp>
        <p:nvSpPr>
          <p:cNvPr id="4" name="フッター プレースホルダ 3"/>
          <p:cNvSpPr>
            <a:spLocks noGrp="1"/>
          </p:cNvSpPr>
          <p:nvPr>
            <p:ph type="ftr" sz="quarter" idx="11"/>
          </p:nvPr>
        </p:nvSpPr>
        <p:spPr/>
        <p:txBody>
          <a:bodyPr/>
          <a:lstStyle/>
          <a:p>
            <a:endParaRPr lang="en-US"/>
          </a:p>
        </p:txBody>
      </p:sp>
      <p:sp>
        <p:nvSpPr>
          <p:cNvPr id="5" name="スライド番号プレースホルダ 4"/>
          <p:cNvSpPr>
            <a:spLocks noGrp="1"/>
          </p:cNvSpPr>
          <p:nvPr>
            <p:ph type="sldNum" sz="quarter" idx="12"/>
          </p:nvPr>
        </p:nvSpPr>
        <p:spPr/>
        <p:txBody>
          <a:bodyPr/>
          <a:lstStyle/>
          <a:p>
            <a:fld id="{A72A86F4-4F93-472E-86D6-F05B2B0DD283}" type="slidenum">
              <a:rPr lang="en-US" smtClean="0"/>
              <a:pPr/>
              <a:t>&lt;#&gt;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27887A4-488A-4258-BE67-EE42610C631E}" type="datetime1">
              <a:rPr lang="ja-JP" altLang="en-US"/>
              <a:pPr>
                <a:defRPr/>
              </a:pPr>
              <a:t>2014/2/21</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6916CE11-F511-4438-A784-E284D563007D}" type="slidenum">
              <a:rPr lang="ja-JP" altLang="en-US"/>
              <a:pPr>
                <a:defRPr/>
              </a:pPr>
              <a:t>&lt;#&gt;</a:t>
            </a:fld>
            <a:endParaRPr lang="en-US" altLang="ja-JP"/>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AEE49DD-C0AE-47A6-A69F-84ECFEDD54F7}" type="datetimeFigureOut">
              <a:rPr lang="en-US" smtClean="0"/>
              <a:pPr/>
              <a:t>2/21/2014</a:t>
            </a:fld>
            <a:endParaRPr lang="en-US"/>
          </a:p>
        </p:txBody>
      </p:sp>
      <p:sp>
        <p:nvSpPr>
          <p:cNvPr id="3" name="フッター プレースホルダ 2"/>
          <p:cNvSpPr>
            <a:spLocks noGrp="1"/>
          </p:cNvSpPr>
          <p:nvPr>
            <p:ph type="ftr" sz="quarter" idx="11"/>
          </p:nvPr>
        </p:nvSpPr>
        <p:spPr/>
        <p:txBody>
          <a:bodyPr/>
          <a:lstStyle/>
          <a:p>
            <a:endParaRPr lang="en-US"/>
          </a:p>
        </p:txBody>
      </p:sp>
      <p:sp>
        <p:nvSpPr>
          <p:cNvPr id="4" name="スライド番号プレースホルダ 3"/>
          <p:cNvSpPr>
            <a:spLocks noGrp="1"/>
          </p:cNvSpPr>
          <p:nvPr>
            <p:ph type="sldNum" sz="quarter" idx="12"/>
          </p:nvPr>
        </p:nvSpPr>
        <p:spPr/>
        <p:txBody>
          <a:bodyPr/>
          <a:lstStyle/>
          <a:p>
            <a:fld id="{A72A86F4-4F93-472E-86D6-F05B2B0DD283}" type="slidenum">
              <a:rPr lang="en-US" smtClean="0"/>
              <a:pPr/>
              <a:t>&lt;#&gt;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9AEE49DD-C0AE-47A6-A69F-84ECFEDD54F7}" type="datetimeFigureOut">
              <a:rPr lang="en-US" smtClean="0"/>
              <a:pPr/>
              <a:t>2/21/2014</a:t>
            </a:fld>
            <a:endParaRPr lang="en-US"/>
          </a:p>
        </p:txBody>
      </p:sp>
      <p:sp>
        <p:nvSpPr>
          <p:cNvPr id="6" name="フッター プレースホルダ 5"/>
          <p:cNvSpPr>
            <a:spLocks noGrp="1"/>
          </p:cNvSpPr>
          <p:nvPr>
            <p:ph type="ftr" sz="quarter" idx="11"/>
          </p:nvPr>
        </p:nvSpPr>
        <p:spPr/>
        <p:txBody>
          <a:bodyPr/>
          <a:lstStyle/>
          <a:p>
            <a:endParaRPr lang="en-US"/>
          </a:p>
        </p:txBody>
      </p:sp>
      <p:sp>
        <p:nvSpPr>
          <p:cNvPr id="7" name="スライド番号プレースホルダ 6"/>
          <p:cNvSpPr>
            <a:spLocks noGrp="1"/>
          </p:cNvSpPr>
          <p:nvPr>
            <p:ph type="sldNum" sz="quarter" idx="12"/>
          </p:nvPr>
        </p:nvSpPr>
        <p:spPr/>
        <p:txBody>
          <a:bodyPr/>
          <a:lstStyle/>
          <a:p>
            <a:fld id="{A72A86F4-4F93-472E-86D6-F05B2B0DD283}" type="slidenum">
              <a:rPr lang="en-US" smtClean="0"/>
              <a:pPr/>
              <a:t>&lt;#&gt;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9AEE49DD-C0AE-47A6-A69F-84ECFEDD54F7}" type="datetimeFigureOut">
              <a:rPr lang="en-US" smtClean="0"/>
              <a:pPr/>
              <a:t>2/21/2014</a:t>
            </a:fld>
            <a:endParaRPr lang="en-US"/>
          </a:p>
        </p:txBody>
      </p:sp>
      <p:sp>
        <p:nvSpPr>
          <p:cNvPr id="6" name="フッター プレースホルダ 5"/>
          <p:cNvSpPr>
            <a:spLocks noGrp="1"/>
          </p:cNvSpPr>
          <p:nvPr>
            <p:ph type="ftr" sz="quarter" idx="11"/>
          </p:nvPr>
        </p:nvSpPr>
        <p:spPr/>
        <p:txBody>
          <a:bodyPr/>
          <a:lstStyle/>
          <a:p>
            <a:endParaRPr lang="en-US"/>
          </a:p>
        </p:txBody>
      </p:sp>
      <p:sp>
        <p:nvSpPr>
          <p:cNvPr id="7" name="スライド番号プレースホルダ 6"/>
          <p:cNvSpPr>
            <a:spLocks noGrp="1"/>
          </p:cNvSpPr>
          <p:nvPr>
            <p:ph type="sldNum" sz="quarter" idx="12"/>
          </p:nvPr>
        </p:nvSpPr>
        <p:spPr/>
        <p:txBody>
          <a:bodyPr/>
          <a:lstStyle/>
          <a:p>
            <a:fld id="{A72A86F4-4F93-472E-86D6-F05B2B0DD283}" type="slidenum">
              <a:rPr lang="en-US" smtClean="0"/>
              <a:pPr/>
              <a:t>&lt;#&gt;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p:txBody>
          <a:bodyPr/>
          <a:lstStyle/>
          <a:p>
            <a:fld id="{9AEE49DD-C0AE-47A6-A69F-84ECFEDD54F7}" type="datetimeFigureOut">
              <a:rPr lang="en-US" smtClean="0"/>
              <a:pPr/>
              <a:t>2/21/2014</a:t>
            </a:fld>
            <a:endParaRPr lang="en-US"/>
          </a:p>
        </p:txBody>
      </p:sp>
      <p:sp>
        <p:nvSpPr>
          <p:cNvPr id="5" name="フッター プレースホルダ 4"/>
          <p:cNvSpPr>
            <a:spLocks noGrp="1"/>
          </p:cNvSpPr>
          <p:nvPr>
            <p:ph type="ftr" sz="quarter" idx="11"/>
          </p:nvPr>
        </p:nvSpPr>
        <p:spPr/>
        <p:txBody>
          <a:bodyPr/>
          <a:lstStyle/>
          <a:p>
            <a:endParaRPr lang="en-US"/>
          </a:p>
        </p:txBody>
      </p:sp>
      <p:sp>
        <p:nvSpPr>
          <p:cNvPr id="6" name="スライド番号プレースホルダ 5"/>
          <p:cNvSpPr>
            <a:spLocks noGrp="1"/>
          </p:cNvSpPr>
          <p:nvPr>
            <p:ph type="sldNum" sz="quarter" idx="12"/>
          </p:nvPr>
        </p:nvSpPr>
        <p:spPr/>
        <p:txBody>
          <a:bodyPr/>
          <a:lstStyle/>
          <a:p>
            <a:fld id="{A72A86F4-4F93-472E-86D6-F05B2B0DD283}" type="slidenum">
              <a:rPr lang="en-US" smtClean="0"/>
              <a:pPr/>
              <a:t>&lt;#&gt;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p:txBody>
          <a:bodyPr/>
          <a:lstStyle/>
          <a:p>
            <a:fld id="{9AEE49DD-C0AE-47A6-A69F-84ECFEDD54F7}" type="datetimeFigureOut">
              <a:rPr lang="en-US" smtClean="0"/>
              <a:pPr/>
              <a:t>2/21/2014</a:t>
            </a:fld>
            <a:endParaRPr lang="en-US"/>
          </a:p>
        </p:txBody>
      </p:sp>
      <p:sp>
        <p:nvSpPr>
          <p:cNvPr id="5" name="フッター プレースホルダ 4"/>
          <p:cNvSpPr>
            <a:spLocks noGrp="1"/>
          </p:cNvSpPr>
          <p:nvPr>
            <p:ph type="ftr" sz="quarter" idx="11"/>
          </p:nvPr>
        </p:nvSpPr>
        <p:spPr/>
        <p:txBody>
          <a:bodyPr/>
          <a:lstStyle/>
          <a:p>
            <a:endParaRPr lang="en-US"/>
          </a:p>
        </p:txBody>
      </p:sp>
      <p:sp>
        <p:nvSpPr>
          <p:cNvPr id="6" name="スライド番号プレースホルダ 5"/>
          <p:cNvSpPr>
            <a:spLocks noGrp="1"/>
          </p:cNvSpPr>
          <p:nvPr>
            <p:ph type="sldNum" sz="quarter" idx="12"/>
          </p:nvPr>
        </p:nvSpPr>
        <p:spPr/>
        <p:txBody>
          <a:bodyPr/>
          <a:lstStyle/>
          <a:p>
            <a:fld id="{A72A86F4-4F93-472E-86D6-F05B2B0DD283}" type="slidenum">
              <a:rPr lang="en-US" smtClean="0"/>
              <a:pPr/>
              <a:t>&lt;#&gt;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日付プレースホルダ 2"/>
          <p:cNvSpPr>
            <a:spLocks noGrp="1"/>
          </p:cNvSpPr>
          <p:nvPr>
            <p:ph type="dt" sz="half" idx="10"/>
          </p:nvPr>
        </p:nvSpPr>
        <p:spPr/>
        <p:txBody>
          <a:bodyPr/>
          <a:lstStyle/>
          <a:p>
            <a:fld id="{9AEE49DD-C0AE-47A6-A69F-84ECFEDD54F7}" type="datetimeFigureOut">
              <a:rPr lang="en-US" smtClean="0"/>
              <a:pPr/>
              <a:t>2/21/2014</a:t>
            </a:fld>
            <a:endParaRPr lang="en-US"/>
          </a:p>
        </p:txBody>
      </p:sp>
      <p:sp>
        <p:nvSpPr>
          <p:cNvPr id="4" name="フッター プレースホルダ 3"/>
          <p:cNvSpPr>
            <a:spLocks noGrp="1"/>
          </p:cNvSpPr>
          <p:nvPr>
            <p:ph type="ftr" sz="quarter" idx="11"/>
          </p:nvPr>
        </p:nvSpPr>
        <p:spPr/>
        <p:txBody>
          <a:bodyPr/>
          <a:lstStyle/>
          <a:p>
            <a:endParaRPr lang="en-US"/>
          </a:p>
        </p:txBody>
      </p:sp>
      <p:sp>
        <p:nvSpPr>
          <p:cNvPr id="5" name="スライド番号プレースホルダ 4"/>
          <p:cNvSpPr>
            <a:spLocks noGrp="1"/>
          </p:cNvSpPr>
          <p:nvPr>
            <p:ph type="sldNum" sz="quarter" idx="12"/>
          </p:nvPr>
        </p:nvSpPr>
        <p:spPr/>
        <p:txBody>
          <a:bodyPr/>
          <a:lstStyle/>
          <a:p>
            <a:fld id="{A72A86F4-4F93-472E-86D6-F05B2B0DD283}" type="slidenum">
              <a:rPr lang="en-US" smtClean="0"/>
              <a:pPr/>
              <a:t>&lt;#&gt;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6BA2F81-276A-4958-9293-78DC4A76CC5C}" type="datetime1">
              <a:rPr lang="ja-JP" altLang="en-US"/>
              <a:pPr>
                <a:defRPr/>
              </a:pPr>
              <a:t>2014/2/21</a:t>
            </a:fld>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86847E8D-7A19-4CC1-8118-8C07483387CB}" type="slidenum">
              <a:rPr lang="ja-JP" altLang="en-US"/>
              <a:pPr>
                <a:defRPr/>
              </a:pPr>
              <a:t>&lt;#&gt;</a:t>
            </a:fld>
            <a:endParaRPr lang="en-US" altLang="ja-JP"/>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2BFA69AF-7204-42C9-81C2-D655C480A307}" type="datetime1">
              <a:rPr lang="ja-JP" altLang="en-US"/>
              <a:pPr>
                <a:defRPr/>
              </a:pPr>
              <a:t>2014/2/21</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68751C74-292B-4DB1-9719-B282CFFEDD30}" type="slidenum">
              <a:rPr lang="ja-JP" altLang="en-US"/>
              <a:pPr>
                <a:defRPr/>
              </a:pPr>
              <a:t>&lt;#&gt;</a:t>
            </a:fld>
            <a:endParaRPr lang="en-US" altLang="ja-JP"/>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E313EFF-16B5-44B3-B61C-A4F0FFDB2ECA}" type="datetime1">
              <a:rPr lang="ja-JP" altLang="en-US"/>
              <a:pPr>
                <a:defRPr/>
              </a:pPr>
              <a:t>2014/2/21</a:t>
            </a:fld>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E2B3833B-F6D1-4DF9-9ABD-BE5F2880DA72}" type="slidenum">
              <a:rPr lang="ja-JP" altLang="en-US"/>
              <a:pPr>
                <a:defRPr/>
              </a:pPr>
              <a:t>&lt;#&gt;</a:t>
            </a:fld>
            <a:endParaRPr lang="en-US" altLang="ja-JP"/>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8C5C9201-3D5E-4CCC-BD1F-B92B9025DFF1}" type="datetime1">
              <a:rPr lang="ja-JP" altLang="en-US"/>
              <a:pPr>
                <a:defRPr/>
              </a:pPr>
              <a:t>2014/2/21</a:t>
            </a:fld>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A39DF16B-CE50-45FC-A00E-2363C935075B}" type="slidenum">
              <a:rPr lang="ja-JP" altLang="en-US"/>
              <a:pPr>
                <a:defRPr/>
              </a:pPr>
              <a:t>&lt;#&gt;</a:t>
            </a:fld>
            <a:endParaRPr lang="en-US" altLang="ja-JP"/>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71D8A495-CCBB-4191-BF9C-2A21EB8F92F0}" type="datetime1">
              <a:rPr lang="ja-JP" altLang="en-US"/>
              <a:pPr>
                <a:defRPr/>
              </a:pPr>
              <a:t>2014/2/21</a:t>
            </a:fld>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pPr>
              <a:defRPr/>
            </a:pPr>
            <a:fld id="{27321411-2435-492F-8AF9-1A5109F8DDBD}" type="slidenum">
              <a:rPr lang="ja-JP" altLang="en-US"/>
              <a:pPr>
                <a:defRPr/>
              </a:pPr>
              <a:t>&lt;#&gt;</a:t>
            </a:fld>
            <a:endParaRPr lang="en-US" altLang="ja-JP"/>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6FD12DE-0BE7-4665-85F6-FA9C09ACC926}" type="datetime1">
              <a:rPr lang="ja-JP" altLang="en-US"/>
              <a:pPr>
                <a:defRPr/>
              </a:pPr>
              <a:t>2014/2/21</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A04C6642-1C6E-4DDD-AF2E-184A3BC166AB}" type="slidenum">
              <a:rPr lang="ja-JP" altLang="en-US"/>
              <a:pPr>
                <a:defRPr/>
              </a:pPr>
              <a:t>&lt;#&gt;</a:t>
            </a:fld>
            <a:endParaRPr lang="en-US" altLang="ja-JP"/>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3E932C2-CCA7-4EE6-99A6-B866C393147C}" type="datetime1">
              <a:rPr lang="ja-JP" altLang="en-US"/>
              <a:pPr>
                <a:defRPr/>
              </a:pPr>
              <a:t>2014/2/21</a:t>
            </a:fld>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4623BC12-1B77-4A83-AF47-7602126EED8C}" type="slidenum">
              <a:rPr lang="ja-JP" altLang="en-US"/>
              <a:pPr>
                <a:defRPr/>
              </a:pPr>
              <a:t>&lt;#&gt;</a:t>
            </a:fld>
            <a:endParaRPr lang="en-US" altLang="ja-JP"/>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tx1">
                    <a:tint val="75000"/>
                  </a:schemeClr>
                </a:solidFill>
                <a:latin typeface="Arial" pitchFamily="34" charset="0"/>
                <a:ea typeface="ＭＳ Ｐゴシック" pitchFamily="50" charset="-128"/>
                <a:cs typeface="Arial" pitchFamily="34" charset="0"/>
              </a:defRPr>
            </a:lvl1pPr>
          </a:lstStyle>
          <a:p>
            <a:pPr>
              <a:defRPr/>
            </a:pPr>
            <a:fld id="{DE8228BB-5130-41B3-9CAB-2FC5B143F36B}" type="datetime1">
              <a:rPr lang="ja-JP" altLang="en-US"/>
              <a:pPr>
                <a:defRPr/>
              </a:pPr>
              <a:t>2014/2/21</a:t>
            </a:fld>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a:solidFill>
                  <a:schemeClr val="tx1">
                    <a:tint val="75000"/>
                  </a:schemeClr>
                </a:solidFill>
                <a:latin typeface="Arial" pitchFamily="34" charset="0"/>
                <a:ea typeface="ＭＳ Ｐゴシック" pitchFamily="50" charset="-128"/>
                <a:cs typeface="Arial" pitchFamily="34" charset="0"/>
              </a:defRPr>
            </a:lvl1pPr>
          </a:lstStyle>
          <a:p>
            <a:pPr>
              <a:defRPr/>
            </a:pPr>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a:solidFill>
                  <a:schemeClr val="tx1">
                    <a:tint val="75000"/>
                  </a:schemeClr>
                </a:solidFill>
                <a:latin typeface="Arial" pitchFamily="34" charset="0"/>
                <a:ea typeface="ＭＳ Ｐゴシック" pitchFamily="50" charset="-128"/>
                <a:cs typeface="Arial" pitchFamily="34" charset="0"/>
              </a:defRPr>
            </a:lvl1pPr>
          </a:lstStyle>
          <a:p>
            <a:pPr>
              <a:defRPr/>
            </a:pPr>
            <a:fld id="{E15AB905-DB26-4E8C-8DBA-A22B4B02875D}" type="slidenum">
              <a:rPr lang="ja-JP" altLang="en-US"/>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708" r:id="rId12"/>
    <p:sldLayoutId id="2147483722" r:id="rId13"/>
  </p:sldLayoutIdLst>
  <p:hf hdr="0" ftr="0" dt="0"/>
  <p:txStyles>
    <p:titleStyle>
      <a:lvl1pPr algn="ctr" rtl="0" eaLnBrk="0" fontAlgn="base" hangingPunct="0">
        <a:spcBef>
          <a:spcPct val="0"/>
        </a:spcBef>
        <a:spcAft>
          <a:spcPct val="0"/>
        </a:spcAft>
        <a:defRPr kumimoji="1" sz="4400" kern="1200">
          <a:solidFill>
            <a:schemeClr val="tx1"/>
          </a:solidFill>
          <a:latin typeface="Arial" pitchFamily="34" charset="0"/>
          <a:ea typeface="+mj-ea"/>
          <a:cs typeface="+mj-cs"/>
        </a:defRPr>
      </a:lvl1pPr>
      <a:lvl2pPr algn="ctr"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E49DD-C0AE-47A6-A69F-84ECFEDD54F7}" type="datetimeFigureOut">
              <a:rPr lang="en-US" smtClean="0"/>
              <a:pPr/>
              <a:t>2/21/2014</a:t>
            </a:fld>
            <a:endParaRPr 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A86F4-4F93-472E-86D6-F05B2B0DD283}" type="slidenum">
              <a:rPr lang="en-US" smtClean="0"/>
              <a:pPr/>
              <a:t>&lt;#&gt;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acintosh%20HD:Users:momatatakehiro:Desktop:PowerPoint:PowerPoint_new_&#27178;:format_en_cover.jpg" TargetMode="Externa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tats.uis.unesco.org/unesco/TableViewer/document.aspx?ReportId=IF_Language=eng" TargetMode="Externa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tats.uis.unesco.org/unesco/TableViewer/document.aspx?ReportId=IF_Language=eng" TargetMode="Externa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Excel_97-2003_Worksheet1.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Microsoft_Excel_97-2003_Worksheet2.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Microsoft_Excel_97-2003_Worksheet3.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Microsoft_Excel_97-2003_Worksheet4.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Microsoft_Excel_97-2003_Worksheet5.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Microsoft_Excel_97-2003_Worksheet6.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Microsoft_Excel_97-2003_Worksheet7.xls"/></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tats.uis.unesco.org/unesco/TableViewer/document.aspx?ReportId=IF_Language=eng"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pPr>
              <a:defRPr/>
            </a:pPr>
            <a:fld id="{F7EACD62-EF38-4875-9304-59EDDDD84B82}" type="slidenum">
              <a:rPr lang="ja-JP" altLang="en-US"/>
              <a:pPr>
                <a:defRPr/>
              </a:pPr>
              <a:t>1</a:t>
            </a:fld>
            <a:endParaRPr lang="en-US" altLang="ja-JP" dirty="0"/>
          </a:p>
        </p:txBody>
      </p:sp>
      <p:sp>
        <p:nvSpPr>
          <p:cNvPr id="16386" name="スライド番号プレースホルダ 2"/>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fld id="{CE7926D9-8CE4-4968-AF3E-BDBB69550ADA}" type="slidenum">
              <a:rPr kumimoji="0" lang="en-US" altLang="ja-JP" sz="1800" b="0">
                <a:solidFill>
                  <a:srgbClr val="898989"/>
                </a:solidFill>
              </a:rPr>
              <a:pPr algn="ctr"/>
              <a:t>1</a:t>
            </a:fld>
            <a:endParaRPr kumimoji="0" lang="en-US" altLang="ja-JP" sz="1800" b="0">
              <a:solidFill>
                <a:srgbClr val="898989"/>
              </a:solidFill>
            </a:endParaRPr>
          </a:p>
        </p:txBody>
      </p:sp>
      <p:pic>
        <p:nvPicPr>
          <p:cNvPr id="16387" name="Picture 4" descr="Macintosh HD:Users:momatatakehiro:Desktop:PowerPoint:PowerPoint_new_横:format_en_cover.jpg"/>
          <p:cNvPicPr>
            <a:picLocks noChangeAspect="1" noChangeArrowheads="1"/>
          </p:cNvPicPr>
          <p:nvPr/>
        </p:nvPicPr>
        <p:blipFill>
          <a:blip r:embed="rId3" r:link="rId4" cstate="print"/>
          <a:srcRect/>
          <a:stretch>
            <a:fillRect/>
          </a:stretch>
        </p:blipFill>
        <p:spPr bwMode="auto">
          <a:xfrm>
            <a:off x="0" y="0"/>
            <a:ext cx="9144000" cy="6994525"/>
          </a:xfrm>
          <a:prstGeom prst="rect">
            <a:avLst/>
          </a:prstGeom>
          <a:solidFill>
            <a:schemeClr val="bg1"/>
          </a:solidFill>
          <a:ln w="9525">
            <a:noFill/>
            <a:miter lim="800000"/>
            <a:headEnd/>
            <a:tailEnd/>
          </a:ln>
        </p:spPr>
      </p:pic>
      <p:sp>
        <p:nvSpPr>
          <p:cNvPr id="16388" name="Rectangle 5"/>
          <p:cNvSpPr>
            <a:spLocks noChangeArrowheads="1"/>
          </p:cNvSpPr>
          <p:nvPr/>
        </p:nvSpPr>
        <p:spPr bwMode="auto">
          <a:xfrm>
            <a:off x="285750" y="857250"/>
            <a:ext cx="8424863" cy="4968875"/>
          </a:xfrm>
          <a:prstGeom prst="rect">
            <a:avLst/>
          </a:prstGeom>
          <a:noFill/>
          <a:ln w="9525">
            <a:noFill/>
            <a:miter lim="800000"/>
            <a:headEnd/>
            <a:tailEnd/>
          </a:ln>
        </p:spPr>
        <p:txBody>
          <a:bodyPr anchor="ctr"/>
          <a:lstStyle/>
          <a:p>
            <a:pPr algn="ctr"/>
            <a:endParaRPr kumimoji="0" lang="en-US" altLang="ja-JP" sz="4000" dirty="0"/>
          </a:p>
          <a:p>
            <a:pPr algn="ctr"/>
            <a:endParaRPr kumimoji="0" lang="en-US" altLang="ja-JP" sz="2600" dirty="0"/>
          </a:p>
          <a:p>
            <a:pPr algn="ctr"/>
            <a:r>
              <a:rPr lang="en-US" altLang="ja-JP" sz="1800" i="1" dirty="0" smtClean="0"/>
              <a:t>Feb. 22, 2014</a:t>
            </a:r>
            <a:endParaRPr lang="ja-JP" altLang="ja-JP" sz="1400" dirty="0" smtClean="0"/>
          </a:p>
          <a:p>
            <a:pPr algn="ctr"/>
            <a:r>
              <a:rPr lang="en-US" altLang="ja-JP" sz="2400" dirty="0" smtClean="0"/>
              <a:t>International Symposium on</a:t>
            </a:r>
          </a:p>
          <a:p>
            <a:pPr algn="ctr"/>
            <a:r>
              <a:rPr lang="en-US" altLang="ja-JP" sz="2400" dirty="0" smtClean="0"/>
              <a:t>New Direction in Higher Education for</a:t>
            </a:r>
          </a:p>
          <a:p>
            <a:pPr algn="ctr"/>
            <a:r>
              <a:rPr lang="en-US" altLang="ja-JP" sz="2400" dirty="0" smtClean="0"/>
              <a:t>the Development of Global Human Resources</a:t>
            </a:r>
          </a:p>
          <a:p>
            <a:pPr algn="ctr"/>
            <a:r>
              <a:rPr lang="en-US" altLang="ja-JP" sz="2400" dirty="0" smtClean="0"/>
              <a:t>Launching AIMS </a:t>
            </a:r>
            <a:r>
              <a:rPr lang="en-US" altLang="ja-JP" sz="2400" dirty="0" err="1" smtClean="0"/>
              <a:t>Programme</a:t>
            </a:r>
            <a:r>
              <a:rPr lang="en-US" altLang="ja-JP" sz="2400" dirty="0" smtClean="0"/>
              <a:t> in Japan</a:t>
            </a:r>
          </a:p>
          <a:p>
            <a:pPr algn="ctr"/>
            <a:endParaRPr lang="en-US" altLang="ja-JP" sz="2400" dirty="0" smtClean="0"/>
          </a:p>
          <a:p>
            <a:pPr algn="ctr"/>
            <a:r>
              <a:rPr lang="en-US" altLang="ja-JP" sz="2400" dirty="0" smtClean="0"/>
              <a:t>By </a:t>
            </a:r>
            <a:r>
              <a:rPr lang="en-US" altLang="ja-JP" sz="2400" dirty="0" err="1" smtClean="0"/>
              <a:t>Univeristy</a:t>
            </a:r>
            <a:r>
              <a:rPr lang="en-US" altLang="ja-JP" sz="2400" dirty="0" smtClean="0"/>
              <a:t> of Tsukuba and SEAMEO RIHED </a:t>
            </a:r>
            <a:endParaRPr lang="ja-JP" altLang="ja-JP" sz="1800" dirty="0" smtClean="0"/>
          </a:p>
          <a:p>
            <a:pPr algn="ctr"/>
            <a:r>
              <a:rPr lang="en-US" altLang="ja-JP" sz="1400" dirty="0" smtClean="0"/>
              <a:t> </a:t>
            </a:r>
            <a:endParaRPr lang="en-US" altLang="ja-JP" sz="3200" b="0" dirty="0" smtClean="0"/>
          </a:p>
          <a:p>
            <a:pPr algn="ctr"/>
            <a:endParaRPr kumimoji="0" lang="en-US" altLang="ja-JP" sz="2400" b="0" dirty="0" smtClean="0"/>
          </a:p>
          <a:p>
            <a:pPr algn="ctr"/>
            <a:r>
              <a:rPr kumimoji="0" lang="en-US" altLang="ja-JP" sz="2400" b="0" dirty="0" smtClean="0"/>
              <a:t>Regionalization of Higher Education in </a:t>
            </a:r>
            <a:r>
              <a:rPr kumimoji="0" lang="en-US" altLang="ja-JP" sz="2400" b="0" smtClean="0"/>
              <a:t>East Asia</a:t>
            </a:r>
            <a:endParaRPr kumimoji="0" lang="en-US" altLang="ja-JP" sz="2400" b="0" dirty="0" smtClean="0"/>
          </a:p>
          <a:p>
            <a:pPr algn="ctr"/>
            <a:endParaRPr kumimoji="0" lang="en-US" altLang="ja-JP" sz="2400" b="0" dirty="0"/>
          </a:p>
          <a:p>
            <a:pPr algn="ctr"/>
            <a:r>
              <a:rPr kumimoji="0" lang="en-US" altLang="ja-JP" sz="2000" dirty="0" smtClean="0"/>
              <a:t>Kazuo Kuroda, Ph.D.</a:t>
            </a:r>
          </a:p>
          <a:p>
            <a:pPr algn="ctr"/>
            <a:r>
              <a:rPr kumimoji="0" lang="en-US" altLang="ja-JP" sz="1800" dirty="0" smtClean="0"/>
              <a:t>Professor, Graduate School of Asia Pacific Studies</a:t>
            </a:r>
          </a:p>
          <a:p>
            <a:pPr algn="ctr"/>
            <a:r>
              <a:rPr kumimoji="0" lang="en-US" altLang="ja-JP" sz="1800" dirty="0" smtClean="0"/>
              <a:t>Director, Center for the Study of International Cooperation in Education, </a:t>
            </a:r>
            <a:r>
              <a:rPr kumimoji="0" lang="en-US" altLang="ja-JP" sz="1800" dirty="0" err="1" smtClean="0"/>
              <a:t>Waseda</a:t>
            </a:r>
            <a:r>
              <a:rPr kumimoji="0" lang="en-US" altLang="ja-JP" sz="1800" dirty="0" smtClean="0"/>
              <a:t> University </a:t>
            </a:r>
          </a:p>
          <a:p>
            <a:pPr algn="ctr"/>
            <a:r>
              <a:rPr kumimoji="0" lang="en-US" altLang="ja-JP" sz="1800" dirty="0" smtClean="0"/>
              <a:t>Research Fellow, </a:t>
            </a:r>
            <a:r>
              <a:rPr kumimoji="0" lang="en-US" altLang="ja-JP" sz="1800" dirty="0" smtClean="0"/>
              <a:t>CRISED, University of Tsukuba </a:t>
            </a:r>
            <a:endParaRPr kumimoji="0" lang="en-US" altLang="ja-JP" sz="1800" dirty="0"/>
          </a:p>
          <a:p>
            <a:pPr algn="ctr"/>
            <a:r>
              <a:rPr kumimoji="0" lang="en-US" altLang="ja-JP" sz="2000" dirty="0"/>
              <a:t/>
            </a:r>
            <a:br>
              <a:rPr kumimoji="0" lang="en-US" altLang="ja-JP" sz="2000" dirty="0"/>
            </a:br>
            <a:endParaRPr kumimoji="0" lang="en-US" altLang="ja-JP" sz="2600" dirty="0"/>
          </a:p>
        </p:txBody>
      </p:sp>
      <p:grpSp>
        <p:nvGrpSpPr>
          <p:cNvPr id="6" name="グループ化 5"/>
          <p:cNvGrpSpPr/>
          <p:nvPr/>
        </p:nvGrpSpPr>
        <p:grpSpPr>
          <a:xfrm>
            <a:off x="7596336" y="116632"/>
            <a:ext cx="1343025" cy="838200"/>
            <a:chOff x="4067944" y="4509120"/>
            <a:chExt cx="1343025" cy="838200"/>
          </a:xfrm>
        </p:grpSpPr>
        <p:sp>
          <p:nvSpPr>
            <p:cNvPr id="7" name="ひし形 6"/>
            <p:cNvSpPr/>
            <p:nvPr/>
          </p:nvSpPr>
          <p:spPr>
            <a:xfrm>
              <a:off x="4748213" y="4631531"/>
              <a:ext cx="615875" cy="61436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67944" y="4509120"/>
              <a:ext cx="1343025" cy="838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000" dirty="0" smtClean="0"/>
              <a:t>ASEAN Students in Japan</a:t>
            </a:r>
            <a:endParaRPr kumimoji="1" lang="ja-JP" altLang="en-US" sz="4000" dirty="0"/>
          </a:p>
        </p:txBody>
      </p:sp>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10</a:t>
            </a:fld>
            <a:endParaRPr lang="en-US" altLang="ja-JP"/>
          </a:p>
        </p:txBody>
      </p:sp>
      <p:graphicFrame>
        <p:nvGraphicFramePr>
          <p:cNvPr id="5" name="グラフ プレースホルダ 4"/>
          <p:cNvGraphicFramePr>
            <a:graphicFrameLocks noGrp="1"/>
          </p:cNvGraphicFramePr>
          <p:nvPr>
            <p:ph type="chart"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smtClean="0"/>
              <a:t>International Students in Japan</a:t>
            </a:r>
            <a:endParaRPr kumimoji="1" lang="ja-JP" altLang="en-US" sz="3600" dirty="0"/>
          </a:p>
        </p:txBody>
      </p:sp>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11</a:t>
            </a:fld>
            <a:endParaRPr lang="en-US" altLang="ja-JP"/>
          </a:p>
        </p:txBody>
      </p:sp>
      <p:graphicFrame>
        <p:nvGraphicFramePr>
          <p:cNvPr id="5" name="グラフ プレースホルダ 4"/>
          <p:cNvGraphicFramePr>
            <a:graphicFrameLocks noGrp="1"/>
          </p:cNvGraphicFramePr>
          <p:nvPr>
            <p:ph type="chart"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12</a:t>
            </a:fld>
            <a:endParaRPr lang="en-US" altLang="ja-JP"/>
          </a:p>
        </p:txBody>
      </p:sp>
      <p:sp>
        <p:nvSpPr>
          <p:cNvPr id="3" name="Rectangle 2"/>
          <p:cNvSpPr>
            <a:spLocks noGrp="1" noChangeArrowheads="1"/>
          </p:cNvSpPr>
          <p:nvPr>
            <p:ph type="title"/>
          </p:nvPr>
        </p:nvSpPr>
        <p:spPr>
          <a:xfrm>
            <a:off x="539552" y="571480"/>
            <a:ext cx="8604448" cy="596900"/>
          </a:xfrm>
        </p:spPr>
        <p:txBody>
          <a:bodyPr/>
          <a:lstStyle/>
          <a:p>
            <a:pPr algn="l"/>
            <a:r>
              <a:rPr lang="en-US" altLang="ja-JP" sz="2800" b="1" i="0" dirty="0" smtClean="0">
                <a:cs typeface="Arial" pitchFamily="34" charset="0"/>
              </a:rPr>
              <a:t>Numbers of international </a:t>
            </a:r>
            <a:r>
              <a:rPr lang="en-US" altLang="ja-JP" sz="2800" b="1" dirty="0" smtClean="0">
                <a:cs typeface="Arial" pitchFamily="34" charset="0"/>
              </a:rPr>
              <a:t>s</a:t>
            </a:r>
            <a:r>
              <a:rPr lang="en-US" altLang="ja-JP" sz="2800" b="1" i="0" dirty="0" smtClean="0">
                <a:cs typeface="Arial" pitchFamily="34" charset="0"/>
              </a:rPr>
              <a:t>tudents in Korea </a:t>
            </a:r>
            <a:br>
              <a:rPr lang="en-US" altLang="ja-JP" sz="2800" b="1" i="0" dirty="0" smtClean="0">
                <a:cs typeface="Arial" pitchFamily="34" charset="0"/>
              </a:rPr>
            </a:br>
            <a:r>
              <a:rPr lang="en-US" altLang="ja-JP" sz="2800" b="1" i="0" dirty="0" smtClean="0">
                <a:cs typeface="Arial" pitchFamily="34" charset="0"/>
              </a:rPr>
              <a:t>(by regions)</a:t>
            </a:r>
          </a:p>
        </p:txBody>
      </p:sp>
      <p:pic>
        <p:nvPicPr>
          <p:cNvPr id="5" name="Picture 3"/>
          <p:cNvPicPr>
            <a:picLocks noChangeAspect="1" noChangeArrowheads="1"/>
          </p:cNvPicPr>
          <p:nvPr/>
        </p:nvPicPr>
        <p:blipFill>
          <a:blip r:embed="rId3" cstate="print"/>
          <a:srcRect/>
          <a:stretch>
            <a:fillRect/>
          </a:stretch>
        </p:blipFill>
        <p:spPr bwMode="auto">
          <a:xfrm>
            <a:off x="214282" y="1412875"/>
            <a:ext cx="8786873" cy="4233863"/>
          </a:xfrm>
          <a:prstGeom prst="rect">
            <a:avLst/>
          </a:prstGeom>
          <a:noFill/>
          <a:ln w="9525">
            <a:noFill/>
            <a:miter lim="800000"/>
            <a:headEnd/>
            <a:tailEnd/>
          </a:ln>
        </p:spPr>
      </p:pic>
      <p:sp>
        <p:nvSpPr>
          <p:cNvPr id="6" name="Rectangle 2"/>
          <p:cNvSpPr>
            <a:spLocks noChangeArrowheads="1"/>
          </p:cNvSpPr>
          <p:nvPr/>
        </p:nvSpPr>
        <p:spPr bwMode="auto">
          <a:xfrm>
            <a:off x="819150" y="6362700"/>
            <a:ext cx="8420100" cy="495300"/>
          </a:xfrm>
          <a:prstGeom prst="rect">
            <a:avLst/>
          </a:prstGeom>
          <a:noFill/>
          <a:ln w="9525">
            <a:noFill/>
            <a:miter lim="800000"/>
            <a:headEnd/>
            <a:tailEnd/>
          </a:ln>
        </p:spPr>
        <p:txBody>
          <a:bodyPr anchor="ctr"/>
          <a:lstStyle/>
          <a:p>
            <a:endParaRPr lang="en-US" altLang="ja-JP"/>
          </a:p>
        </p:txBody>
      </p:sp>
      <p:sp>
        <p:nvSpPr>
          <p:cNvPr id="8" name="Rectangle 20"/>
          <p:cNvSpPr>
            <a:spLocks noChangeArrowheads="1"/>
          </p:cNvSpPr>
          <p:nvPr/>
        </p:nvSpPr>
        <p:spPr bwMode="auto">
          <a:xfrm>
            <a:off x="0" y="6172200"/>
            <a:ext cx="9144000" cy="685800"/>
          </a:xfrm>
          <a:prstGeom prst="rect">
            <a:avLst/>
          </a:prstGeom>
          <a:noFill/>
          <a:ln w="9525">
            <a:noFill/>
            <a:miter lim="800000"/>
            <a:headEnd/>
            <a:tailEnd/>
          </a:ln>
        </p:spPr>
        <p:txBody>
          <a:bodyPr anchor="ctr"/>
          <a:lstStyle/>
          <a:p>
            <a:r>
              <a:rPr lang="en-US" altLang="ja-JP" sz="1600" dirty="0"/>
              <a:t>Source: UNESCO Statistical Yearbook (1980-2000)</a:t>
            </a:r>
          </a:p>
          <a:p>
            <a:r>
              <a:rPr lang="en-US" altLang="ja-JP" sz="1600" dirty="0"/>
              <a:t>             UNESCO Institute for Statistics (2003-2008)</a:t>
            </a:r>
          </a:p>
          <a:p>
            <a:r>
              <a:rPr lang="en-US" altLang="ja-JP" sz="1600" dirty="0">
                <a:hlinkClick r:id="rId4"/>
              </a:rPr>
              <a:t>http://stats.uis.unesco.org/unesco/TableViewer/document.aspx?ReportId=IF_Language=eng</a:t>
            </a:r>
            <a:r>
              <a:rPr lang="en-US" altLang="ja-JP" sz="1600"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smtClean="0"/>
              <a:t>International Students in Korea</a:t>
            </a:r>
            <a:endParaRPr kumimoji="1" lang="ja-JP" altLang="en-US" sz="3600" dirty="0"/>
          </a:p>
        </p:txBody>
      </p:sp>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13</a:t>
            </a:fld>
            <a:endParaRPr lang="en-US" altLang="ja-JP"/>
          </a:p>
        </p:txBody>
      </p:sp>
      <p:graphicFrame>
        <p:nvGraphicFramePr>
          <p:cNvPr id="5" name="グラフ プレースホルダ 4"/>
          <p:cNvGraphicFramePr>
            <a:graphicFrameLocks noGrp="1"/>
          </p:cNvGraphicFramePr>
          <p:nvPr>
            <p:ph type="chart"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smtClean="0"/>
              <a:t>International Students in Korea</a:t>
            </a:r>
            <a:endParaRPr kumimoji="1" lang="ja-JP" altLang="en-US" sz="3600" dirty="0"/>
          </a:p>
        </p:txBody>
      </p:sp>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14</a:t>
            </a:fld>
            <a:endParaRPr lang="en-US" altLang="ja-JP"/>
          </a:p>
        </p:txBody>
      </p:sp>
      <p:graphicFrame>
        <p:nvGraphicFramePr>
          <p:cNvPr id="5" name="グラフ プレースホルダ 4"/>
          <p:cNvGraphicFramePr>
            <a:graphicFrameLocks noGrp="1"/>
          </p:cNvGraphicFramePr>
          <p:nvPr>
            <p:ph type="chart"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15</a:t>
            </a:fld>
            <a:endParaRPr lang="en-US" altLang="ja-JP"/>
          </a:p>
        </p:txBody>
      </p:sp>
      <p:sp>
        <p:nvSpPr>
          <p:cNvPr id="3" name="Rectangle 5"/>
          <p:cNvSpPr>
            <a:spLocks noGrp="1" noChangeArrowheads="1"/>
          </p:cNvSpPr>
          <p:nvPr>
            <p:ph type="title"/>
          </p:nvPr>
        </p:nvSpPr>
        <p:spPr>
          <a:xfrm>
            <a:off x="142844" y="500042"/>
            <a:ext cx="9239280" cy="714375"/>
          </a:xfrm>
        </p:spPr>
        <p:txBody>
          <a:bodyPr/>
          <a:lstStyle/>
          <a:p>
            <a:pPr algn="l"/>
            <a:r>
              <a:rPr lang="en-US" altLang="ja-JP" sz="3200" b="1" i="0" dirty="0" smtClean="0">
                <a:cs typeface="Arial" pitchFamily="34" charset="0"/>
              </a:rPr>
              <a:t>Japanese and Vietnamese </a:t>
            </a:r>
            <a:r>
              <a:rPr lang="en-US" altLang="ja-JP" sz="3200" b="1" dirty="0" smtClean="0">
                <a:cs typeface="Arial" pitchFamily="34" charset="0"/>
              </a:rPr>
              <a:t>s</a:t>
            </a:r>
            <a:r>
              <a:rPr lang="en-US" altLang="ja-JP" sz="3200" b="1" i="0" dirty="0" smtClean="0">
                <a:cs typeface="Arial" pitchFamily="34" charset="0"/>
              </a:rPr>
              <a:t>tudents in Korea</a:t>
            </a:r>
          </a:p>
        </p:txBody>
      </p:sp>
      <p:pic>
        <p:nvPicPr>
          <p:cNvPr id="5" name="Picture 4"/>
          <p:cNvPicPr>
            <a:picLocks noChangeAspect="1" noChangeArrowheads="1"/>
          </p:cNvPicPr>
          <p:nvPr/>
        </p:nvPicPr>
        <p:blipFill>
          <a:blip r:embed="rId3" cstate="print"/>
          <a:srcRect/>
          <a:stretch>
            <a:fillRect/>
          </a:stretch>
        </p:blipFill>
        <p:spPr bwMode="auto">
          <a:xfrm>
            <a:off x="214282" y="1357298"/>
            <a:ext cx="8786813" cy="4414837"/>
          </a:xfrm>
          <a:prstGeom prst="rect">
            <a:avLst/>
          </a:prstGeom>
          <a:noFill/>
          <a:ln w="9525">
            <a:noFill/>
            <a:miter lim="800000"/>
            <a:headEnd/>
            <a:tailEnd/>
          </a:ln>
        </p:spPr>
      </p:pic>
      <p:sp>
        <p:nvSpPr>
          <p:cNvPr id="7" name="Rectangle 20"/>
          <p:cNvSpPr>
            <a:spLocks noChangeArrowheads="1"/>
          </p:cNvSpPr>
          <p:nvPr/>
        </p:nvSpPr>
        <p:spPr bwMode="auto">
          <a:xfrm>
            <a:off x="0" y="6172200"/>
            <a:ext cx="9144000" cy="685800"/>
          </a:xfrm>
          <a:prstGeom prst="rect">
            <a:avLst/>
          </a:prstGeom>
          <a:noFill/>
          <a:ln w="9525">
            <a:noFill/>
            <a:miter lim="800000"/>
            <a:headEnd/>
            <a:tailEnd/>
          </a:ln>
        </p:spPr>
        <p:txBody>
          <a:bodyPr anchor="ctr"/>
          <a:lstStyle/>
          <a:p>
            <a:r>
              <a:rPr lang="en-US" altLang="ja-JP" sz="1600" dirty="0"/>
              <a:t>Source: UNESCO Statistical Yearbook (1980-2000)</a:t>
            </a:r>
          </a:p>
          <a:p>
            <a:r>
              <a:rPr lang="en-US" altLang="ja-JP" sz="1600" dirty="0"/>
              <a:t>             UNESCO Institute for Statistics (2003-2008)</a:t>
            </a:r>
          </a:p>
          <a:p>
            <a:r>
              <a:rPr lang="en-US" altLang="ja-JP" sz="1600" dirty="0">
                <a:hlinkClick r:id="rId4"/>
              </a:rPr>
              <a:t>http://stats.uis.unesco.org/unesco/TableViewer/document.aspx?ReportId=IF_Language=eng</a:t>
            </a:r>
            <a:r>
              <a:rPr lang="en-US" altLang="ja-JP" sz="16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b="1" dirty="0" smtClean="0">
                <a:cs typeface="Arial" pitchFamily="34" charset="0"/>
              </a:rPr>
              <a:t>Numbers of ASEAN students in</a:t>
            </a:r>
            <a:r>
              <a:rPr lang="ja-JP" altLang="en-US" sz="2800" b="1" dirty="0" smtClean="0">
                <a:cs typeface="Arial" pitchFamily="34" charset="0"/>
              </a:rPr>
              <a:t> </a:t>
            </a:r>
            <a:r>
              <a:rPr lang="en-US" altLang="ja-JP" sz="2800" b="1" dirty="0" smtClean="0">
                <a:cs typeface="Arial" pitchFamily="34" charset="0"/>
              </a:rPr>
              <a:t>Korea</a:t>
            </a:r>
            <a:br>
              <a:rPr lang="en-US" altLang="ja-JP" sz="2800" b="1" dirty="0" smtClean="0">
                <a:cs typeface="Arial" pitchFamily="34" charset="0"/>
              </a:rPr>
            </a:br>
            <a:r>
              <a:rPr lang="en-US" altLang="ja-JP" sz="2800" b="1" dirty="0" smtClean="0">
                <a:cs typeface="Arial" pitchFamily="34" charset="0"/>
              </a:rPr>
              <a:t>(without Vietnam)</a:t>
            </a:r>
            <a:endParaRPr kumimoji="1" lang="ja-JP" altLang="en-US" sz="2800" dirty="0"/>
          </a:p>
        </p:txBody>
      </p:sp>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16</a:t>
            </a:fld>
            <a:endParaRPr lang="en-US" altLang="ja-JP"/>
          </a:p>
        </p:txBody>
      </p:sp>
      <p:graphicFrame>
        <p:nvGraphicFramePr>
          <p:cNvPr id="5" name="グラフ プレースホルダ 4"/>
          <p:cNvGraphicFramePr>
            <a:graphicFrameLocks noGrp="1"/>
          </p:cNvGraphicFramePr>
          <p:nvPr>
            <p:ph type="chart"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17</a:t>
            </a:fld>
            <a:endParaRPr lang="en-US" altLang="ja-JP"/>
          </a:p>
        </p:txBody>
      </p:sp>
      <p:sp>
        <p:nvSpPr>
          <p:cNvPr id="3" name="Rectangle 3"/>
          <p:cNvSpPr>
            <a:spLocks noGrp="1" noChangeArrowheads="1"/>
          </p:cNvSpPr>
          <p:nvPr>
            <p:ph type="title"/>
          </p:nvPr>
        </p:nvSpPr>
        <p:spPr>
          <a:xfrm>
            <a:off x="611560" y="571480"/>
            <a:ext cx="8532440" cy="500063"/>
          </a:xfrm>
        </p:spPr>
        <p:txBody>
          <a:bodyPr/>
          <a:lstStyle/>
          <a:p>
            <a:pPr algn="l"/>
            <a:r>
              <a:rPr lang="en-US" altLang="ja-JP" sz="2800" b="1" i="0" dirty="0" smtClean="0">
                <a:cs typeface="Arial" pitchFamily="34" charset="0"/>
              </a:rPr>
              <a:t>Numbers of international </a:t>
            </a:r>
            <a:r>
              <a:rPr lang="en-US" altLang="ja-JP" sz="2800" b="1" dirty="0" smtClean="0">
                <a:cs typeface="Arial" pitchFamily="34" charset="0"/>
              </a:rPr>
              <a:t>s</a:t>
            </a:r>
            <a:r>
              <a:rPr lang="en-US" altLang="ja-JP" sz="2800" b="1" i="0" dirty="0" smtClean="0">
                <a:cs typeface="Arial" pitchFamily="34" charset="0"/>
              </a:rPr>
              <a:t>tudents in China </a:t>
            </a:r>
            <a:br>
              <a:rPr lang="en-US" altLang="ja-JP" sz="2800" b="1" i="0" dirty="0" smtClean="0">
                <a:cs typeface="Arial" pitchFamily="34" charset="0"/>
              </a:rPr>
            </a:br>
            <a:r>
              <a:rPr lang="en-US" altLang="ja-JP" sz="2800" b="1" i="0" dirty="0" smtClean="0">
                <a:cs typeface="Arial" pitchFamily="34" charset="0"/>
              </a:rPr>
              <a:t>(by regions)</a:t>
            </a:r>
          </a:p>
        </p:txBody>
      </p:sp>
      <p:graphicFrame>
        <p:nvGraphicFramePr>
          <p:cNvPr id="5" name="Object 2"/>
          <p:cNvGraphicFramePr>
            <a:graphicFrameLocks noGrp="1" noChangeAspect="1"/>
          </p:cNvGraphicFramePr>
          <p:nvPr>
            <p:ph type="chart" idx="1"/>
          </p:nvPr>
        </p:nvGraphicFramePr>
        <p:xfrm>
          <a:off x="204789" y="1357313"/>
          <a:ext cx="8724930" cy="4294187"/>
        </p:xfrm>
        <a:graphic>
          <a:graphicData uri="http://schemas.openxmlformats.org/presentationml/2006/ole">
            <p:oleObj spid="_x0000_s430082" name="グラフ" r:id="rId4" imgW="5943600" imgH="2905083" progId="Excel.Sheet.8">
              <p:embed/>
            </p:oleObj>
          </a:graphicData>
        </a:graphic>
      </p:graphicFrame>
      <p:sp>
        <p:nvSpPr>
          <p:cNvPr id="6" name="Rectangle 5"/>
          <p:cNvSpPr>
            <a:spLocks noChangeArrowheads="1"/>
          </p:cNvSpPr>
          <p:nvPr/>
        </p:nvSpPr>
        <p:spPr bwMode="auto">
          <a:xfrm>
            <a:off x="0" y="6357958"/>
            <a:ext cx="6281848" cy="338554"/>
          </a:xfrm>
          <a:prstGeom prst="rect">
            <a:avLst/>
          </a:prstGeom>
          <a:noFill/>
          <a:ln w="9525">
            <a:noFill/>
            <a:miter lim="800000"/>
            <a:headEnd/>
            <a:tailEnd/>
          </a:ln>
        </p:spPr>
        <p:txBody>
          <a:bodyPr wrap="none">
            <a:spAutoFit/>
          </a:bodyPr>
          <a:lstStyle/>
          <a:p>
            <a:r>
              <a:rPr lang="en-US" altLang="ja-JP" sz="1600" dirty="0"/>
              <a:t>Source: Chinese Statistical Yearbook of Education (1997-2007)</a:t>
            </a:r>
            <a:endParaRPr lang="ja-JP" alt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18</a:t>
            </a:fld>
            <a:endParaRPr lang="en-US" altLang="ja-JP"/>
          </a:p>
        </p:txBody>
      </p:sp>
      <p:sp>
        <p:nvSpPr>
          <p:cNvPr id="3" name="Rectangle 2"/>
          <p:cNvSpPr>
            <a:spLocks noGrp="1" noChangeArrowheads="1"/>
          </p:cNvSpPr>
          <p:nvPr>
            <p:ph type="title" idx="4294967295"/>
          </p:nvPr>
        </p:nvSpPr>
        <p:spPr>
          <a:xfrm>
            <a:off x="500034" y="500042"/>
            <a:ext cx="8258204" cy="571500"/>
          </a:xfrm>
        </p:spPr>
        <p:txBody>
          <a:bodyPr/>
          <a:lstStyle/>
          <a:p>
            <a:pPr algn="l"/>
            <a:r>
              <a:rPr lang="en-US" altLang="ja-JP" sz="3200" b="1" i="0" dirty="0" smtClean="0">
                <a:cs typeface="Arial" pitchFamily="34" charset="0"/>
              </a:rPr>
              <a:t>South Korean students in China</a:t>
            </a:r>
          </a:p>
        </p:txBody>
      </p:sp>
      <p:graphicFrame>
        <p:nvGraphicFramePr>
          <p:cNvPr id="5" name="Object 2"/>
          <p:cNvGraphicFramePr>
            <a:graphicFrameLocks noChangeAspect="1"/>
          </p:cNvGraphicFramePr>
          <p:nvPr/>
        </p:nvGraphicFramePr>
        <p:xfrm>
          <a:off x="214282" y="1214422"/>
          <a:ext cx="8685213" cy="4349750"/>
        </p:xfrm>
        <a:graphic>
          <a:graphicData uri="http://schemas.openxmlformats.org/presentationml/2006/ole">
            <p:oleObj spid="_x0000_s431106" name="グラフ" r:id="rId4" imgW="6553200" imgH="3381248" progId="Excel.Sheet.8">
              <p:embed/>
            </p:oleObj>
          </a:graphicData>
        </a:graphic>
      </p:graphicFrame>
      <p:sp>
        <p:nvSpPr>
          <p:cNvPr id="6" name="Rectangle 5"/>
          <p:cNvSpPr>
            <a:spLocks noChangeArrowheads="1"/>
          </p:cNvSpPr>
          <p:nvPr/>
        </p:nvSpPr>
        <p:spPr bwMode="auto">
          <a:xfrm>
            <a:off x="214282" y="6150114"/>
            <a:ext cx="6153608" cy="584775"/>
          </a:xfrm>
          <a:prstGeom prst="rect">
            <a:avLst/>
          </a:prstGeom>
          <a:noFill/>
          <a:ln w="9525">
            <a:noFill/>
            <a:miter lim="800000"/>
            <a:headEnd/>
            <a:tailEnd/>
          </a:ln>
        </p:spPr>
        <p:txBody>
          <a:bodyPr wrap="none">
            <a:spAutoFit/>
          </a:bodyPr>
          <a:lstStyle/>
          <a:p>
            <a:r>
              <a:rPr lang="en-US" altLang="ja-JP" sz="1600" dirty="0"/>
              <a:t>Source: UNESCO Statistical Yearbook (1988-1994)</a:t>
            </a:r>
            <a:br>
              <a:rPr lang="en-US" altLang="ja-JP" sz="1600" dirty="0"/>
            </a:br>
            <a:r>
              <a:rPr lang="en-US" altLang="ja-JP" sz="1600" dirty="0"/>
              <a:t>             Chinese Statistical Yearbook of Education(1997-2007)</a:t>
            </a:r>
            <a:endParaRPr lang="ja-JP" alt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19</a:t>
            </a:fld>
            <a:endParaRPr lang="en-US" altLang="ja-JP"/>
          </a:p>
        </p:txBody>
      </p:sp>
      <p:sp>
        <p:nvSpPr>
          <p:cNvPr id="3" name="Rectangle 2"/>
          <p:cNvSpPr>
            <a:spLocks noGrp="1" noChangeArrowheads="1"/>
          </p:cNvSpPr>
          <p:nvPr>
            <p:ph type="title" idx="4294967295"/>
          </p:nvPr>
        </p:nvSpPr>
        <p:spPr>
          <a:xfrm>
            <a:off x="214282" y="500042"/>
            <a:ext cx="8472518" cy="714375"/>
          </a:xfrm>
        </p:spPr>
        <p:txBody>
          <a:bodyPr/>
          <a:lstStyle/>
          <a:p>
            <a:pPr algn="l"/>
            <a:r>
              <a:rPr lang="en-US" altLang="ja-JP" sz="3200" b="1" i="0" dirty="0" smtClean="0">
                <a:cs typeface="Arial" pitchFamily="34" charset="0"/>
              </a:rPr>
              <a:t>Japanese students in China</a:t>
            </a:r>
          </a:p>
        </p:txBody>
      </p:sp>
      <p:graphicFrame>
        <p:nvGraphicFramePr>
          <p:cNvPr id="5" name="Object 2"/>
          <p:cNvGraphicFramePr>
            <a:graphicFrameLocks noChangeAspect="1"/>
          </p:cNvGraphicFramePr>
          <p:nvPr/>
        </p:nvGraphicFramePr>
        <p:xfrm>
          <a:off x="214282" y="1714488"/>
          <a:ext cx="8643998" cy="3830638"/>
        </p:xfrm>
        <a:graphic>
          <a:graphicData uri="http://schemas.openxmlformats.org/presentationml/2006/ole">
            <p:oleObj spid="_x0000_s432130" name="グラフ" r:id="rId4" imgW="6553200" imgH="3257635" progId="Excel.Sheet.8">
              <p:embed/>
            </p:oleObj>
          </a:graphicData>
        </a:graphic>
      </p:graphicFrame>
      <p:sp>
        <p:nvSpPr>
          <p:cNvPr id="6" name="Rectangle 5"/>
          <p:cNvSpPr>
            <a:spLocks noChangeArrowheads="1"/>
          </p:cNvSpPr>
          <p:nvPr/>
        </p:nvSpPr>
        <p:spPr bwMode="auto">
          <a:xfrm>
            <a:off x="0" y="6143644"/>
            <a:ext cx="6153608" cy="584775"/>
          </a:xfrm>
          <a:prstGeom prst="rect">
            <a:avLst/>
          </a:prstGeom>
          <a:noFill/>
          <a:ln w="9525">
            <a:noFill/>
            <a:miter lim="800000"/>
            <a:headEnd/>
            <a:tailEnd/>
          </a:ln>
        </p:spPr>
        <p:txBody>
          <a:bodyPr wrap="none">
            <a:spAutoFit/>
          </a:bodyPr>
          <a:lstStyle/>
          <a:p>
            <a:r>
              <a:rPr lang="en-US" altLang="ja-JP" sz="1600" dirty="0"/>
              <a:t>Source: UNESCO Statistical Yearbook (1988-1994)</a:t>
            </a:r>
            <a:br>
              <a:rPr lang="en-US" altLang="ja-JP" sz="1600" dirty="0"/>
            </a:br>
            <a:r>
              <a:rPr lang="en-US" altLang="ja-JP" sz="1600" dirty="0"/>
              <a:t>             Chinese Statistical Yearbook of Education(1997-2007)</a:t>
            </a:r>
            <a:endParaRPr lang="ja-JP" alt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404813"/>
            <a:ext cx="8642350" cy="792162"/>
          </a:xfrm>
        </p:spPr>
        <p:txBody>
          <a:bodyPr/>
          <a:lstStyle/>
          <a:p>
            <a:pPr algn="l" eaLnBrk="1" hangingPunct="1"/>
            <a:r>
              <a:rPr lang="en-US" altLang="ja-JP" sz="3200" b="1" dirty="0" smtClean="0"/>
              <a:t>Regionalization</a:t>
            </a:r>
            <a:r>
              <a:rPr lang="ja-JP" altLang="en-US" sz="3200" b="1" dirty="0" smtClean="0"/>
              <a:t> </a:t>
            </a:r>
            <a:r>
              <a:rPr lang="en-US" altLang="ja-JP" sz="3200" b="1" dirty="0" smtClean="0"/>
              <a:t>in East Asia</a:t>
            </a:r>
          </a:p>
        </p:txBody>
      </p:sp>
      <p:sp>
        <p:nvSpPr>
          <p:cNvPr id="5" name="スライド番号プレースホルダ 5"/>
          <p:cNvSpPr>
            <a:spLocks noGrp="1"/>
          </p:cNvSpPr>
          <p:nvPr>
            <p:ph type="sldNum" sz="quarter" idx="12"/>
          </p:nvPr>
        </p:nvSpPr>
        <p:spPr/>
        <p:txBody>
          <a:bodyPr/>
          <a:lstStyle/>
          <a:p>
            <a:pPr>
              <a:defRPr/>
            </a:pPr>
            <a:fld id="{CAD8EC8E-C7B3-43BE-934B-C9797A976604}" type="slidenum">
              <a:rPr lang="ja-JP" altLang="en-US"/>
              <a:pPr>
                <a:defRPr/>
              </a:pPr>
              <a:t>2</a:t>
            </a:fld>
            <a:endParaRPr lang="en-US" altLang="ja-JP"/>
          </a:p>
        </p:txBody>
      </p:sp>
      <p:sp>
        <p:nvSpPr>
          <p:cNvPr id="7172" name="Rectangle 3"/>
          <p:cNvSpPr>
            <a:spLocks noGrp="1" noChangeArrowheads="1"/>
          </p:cNvSpPr>
          <p:nvPr>
            <p:ph type="body" idx="4294967295"/>
          </p:nvPr>
        </p:nvSpPr>
        <p:spPr>
          <a:xfrm>
            <a:off x="393700" y="1124745"/>
            <a:ext cx="8750300" cy="5472906"/>
          </a:xfrm>
        </p:spPr>
        <p:txBody>
          <a:bodyPr/>
          <a:lstStyle/>
          <a:p>
            <a:pPr eaLnBrk="1" hangingPunct="1">
              <a:lnSpc>
                <a:spcPct val="80000"/>
              </a:lnSpc>
              <a:buFont typeface="Wingdings" pitchFamily="2" charset="2"/>
              <a:buNone/>
            </a:pPr>
            <a:endParaRPr lang="en-US" altLang="ja-JP" sz="2400" b="1" i="1" dirty="0" smtClean="0"/>
          </a:p>
          <a:p>
            <a:pPr eaLnBrk="1" hangingPunct="1">
              <a:lnSpc>
                <a:spcPct val="80000"/>
              </a:lnSpc>
              <a:buFont typeface="Wingdings" pitchFamily="2" charset="2"/>
              <a:buNone/>
            </a:pPr>
            <a:endParaRPr lang="en-US" altLang="ja-JP" sz="2400" b="1" i="1" dirty="0" smtClean="0"/>
          </a:p>
          <a:p>
            <a:pPr eaLnBrk="1" hangingPunct="1">
              <a:lnSpc>
                <a:spcPct val="80000"/>
              </a:lnSpc>
              <a:buFont typeface="Wingdings" pitchFamily="2" charset="2"/>
              <a:buNone/>
            </a:pPr>
            <a:r>
              <a:rPr lang="en-US" altLang="ja-JP" sz="2400" b="1" i="1" dirty="0" smtClean="0"/>
              <a:t>Economic and political integration</a:t>
            </a:r>
          </a:p>
          <a:p>
            <a:pPr eaLnBrk="1" hangingPunct="1">
              <a:lnSpc>
                <a:spcPct val="80000"/>
              </a:lnSpc>
              <a:buFont typeface="Wingdings" pitchFamily="2" charset="2"/>
              <a:buNone/>
            </a:pPr>
            <a:r>
              <a:rPr lang="en-US" altLang="ja-JP" sz="2400" b="1" i="1" dirty="0" smtClean="0"/>
              <a:t> </a:t>
            </a:r>
          </a:p>
          <a:p>
            <a:pPr eaLnBrk="1" hangingPunct="1">
              <a:lnSpc>
                <a:spcPct val="80000"/>
              </a:lnSpc>
            </a:pPr>
            <a:r>
              <a:rPr lang="en-US" altLang="ja-JP" sz="2400" dirty="0" smtClean="0"/>
              <a:t>ASEAN was formulated in 1967</a:t>
            </a:r>
          </a:p>
          <a:p>
            <a:pPr eaLnBrk="1" hangingPunct="1">
              <a:lnSpc>
                <a:spcPct val="80000"/>
              </a:lnSpc>
            </a:pPr>
            <a:r>
              <a:rPr lang="en-US" altLang="ja-JP" sz="2400" dirty="0" smtClean="0"/>
              <a:t>ASEAN+3 Meeting started in 1997</a:t>
            </a:r>
          </a:p>
          <a:p>
            <a:pPr eaLnBrk="1" hangingPunct="1">
              <a:lnSpc>
                <a:spcPct val="80000"/>
              </a:lnSpc>
            </a:pPr>
            <a:r>
              <a:rPr lang="en-US" altLang="ja-JP" sz="2400" dirty="0" smtClean="0"/>
              <a:t>Asian Regional Integration Prospect - ”East Asian Summit” started in 2005 by ASEAN+3 (10 ASEAN, China, South Korea, Japan) with Australia, New Zealand and India to discuss a long-term process for the creation of an East Asia Community</a:t>
            </a:r>
          </a:p>
          <a:p>
            <a:pPr eaLnBrk="1" hangingPunct="1">
              <a:lnSpc>
                <a:spcPct val="80000"/>
              </a:lnSpc>
            </a:pPr>
            <a:r>
              <a:rPr lang="en-US" altLang="ja-JP" sz="2400" dirty="0" smtClean="0"/>
              <a:t>APEC(1989)</a:t>
            </a:r>
            <a:r>
              <a:rPr lang="ja-JP" altLang="en-US" sz="2400" dirty="0" smtClean="0"/>
              <a:t>→</a:t>
            </a:r>
            <a:r>
              <a:rPr lang="en-US" altLang="ja-JP" sz="2400" dirty="0" smtClean="0"/>
              <a:t>TPP</a:t>
            </a:r>
          </a:p>
          <a:p>
            <a:pPr eaLnBrk="1" hangingPunct="1">
              <a:lnSpc>
                <a:spcPct val="80000"/>
              </a:lnSpc>
            </a:pPr>
            <a:r>
              <a:rPr lang="en-US" altLang="ja-JP" sz="2400" dirty="0" smtClean="0"/>
              <a:t>CKJ Summit started in 2008</a:t>
            </a:r>
          </a:p>
          <a:p>
            <a:pPr eaLnBrk="1" hangingPunct="1">
              <a:lnSpc>
                <a:spcPct val="80000"/>
              </a:lnSpc>
            </a:pPr>
            <a:r>
              <a:rPr lang="en-US" altLang="ja-JP" sz="2400" dirty="0" smtClean="0"/>
              <a:t>ASEAN Community Prospect by 2015</a:t>
            </a:r>
          </a:p>
        </p:txBody>
      </p:sp>
      <p:sp>
        <p:nvSpPr>
          <p:cNvPr id="7173" name="Text Box 4"/>
          <p:cNvSpPr txBox="1">
            <a:spLocks noChangeArrowheads="1"/>
          </p:cNvSpPr>
          <p:nvPr/>
        </p:nvSpPr>
        <p:spPr bwMode="auto">
          <a:xfrm>
            <a:off x="7235825" y="161925"/>
            <a:ext cx="1820863" cy="396875"/>
          </a:xfrm>
          <a:prstGeom prst="rect">
            <a:avLst/>
          </a:prstGeom>
          <a:noFill/>
          <a:ln w="9525" algn="ctr">
            <a:noFill/>
            <a:prstDash val="dash"/>
            <a:miter lim="800000"/>
            <a:headEnd/>
            <a:tailEnd/>
          </a:ln>
        </p:spPr>
        <p:txBody>
          <a:bodyPr wrap="none">
            <a:spAutoFit/>
          </a:bodyPr>
          <a:lstStyle/>
          <a:p>
            <a:pPr algn="ctr"/>
            <a:r>
              <a:rPr kumimoji="0" lang="en-US" altLang="ja-JP" sz="2000"/>
              <a:t>1. Background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20</a:t>
            </a:fld>
            <a:endParaRPr lang="en-US" altLang="ja-JP"/>
          </a:p>
        </p:txBody>
      </p:sp>
      <p:graphicFrame>
        <p:nvGraphicFramePr>
          <p:cNvPr id="5" name="Object 2"/>
          <p:cNvGraphicFramePr>
            <a:graphicFrameLocks noChangeAspect="1"/>
          </p:cNvGraphicFramePr>
          <p:nvPr/>
        </p:nvGraphicFramePr>
        <p:xfrm>
          <a:off x="142845" y="1285860"/>
          <a:ext cx="8786874" cy="4362450"/>
        </p:xfrm>
        <a:graphic>
          <a:graphicData uri="http://schemas.openxmlformats.org/presentationml/2006/ole">
            <p:oleObj spid="_x0000_s433154" name="グラフ" r:id="rId4" imgW="6495965" imgH="3305048" progId="Excel.Sheet.8">
              <p:embed/>
            </p:oleObj>
          </a:graphicData>
        </a:graphic>
      </p:graphicFrame>
      <p:sp>
        <p:nvSpPr>
          <p:cNvPr id="7" name="Rectangle 2"/>
          <p:cNvSpPr>
            <a:spLocks noGrp="1" noChangeArrowheads="1"/>
          </p:cNvSpPr>
          <p:nvPr>
            <p:ph type="title" idx="4294967295"/>
          </p:nvPr>
        </p:nvSpPr>
        <p:spPr>
          <a:xfrm>
            <a:off x="214282" y="500042"/>
            <a:ext cx="8472518" cy="714375"/>
          </a:xfrm>
        </p:spPr>
        <p:txBody>
          <a:bodyPr/>
          <a:lstStyle/>
          <a:p>
            <a:pPr algn="l"/>
            <a:r>
              <a:rPr lang="en-US" altLang="ja-JP" sz="3200" b="1" i="0" dirty="0" smtClean="0">
                <a:cs typeface="Arial" pitchFamily="34" charset="0"/>
              </a:rPr>
              <a:t>Thai </a:t>
            </a:r>
            <a:r>
              <a:rPr lang="en-US" altLang="ja-JP" sz="3200" b="1" dirty="0" smtClean="0">
                <a:cs typeface="Arial" pitchFamily="34" charset="0"/>
              </a:rPr>
              <a:t>s</a:t>
            </a:r>
            <a:r>
              <a:rPr lang="en-US" altLang="ja-JP" sz="3200" b="1" i="0" dirty="0" smtClean="0">
                <a:cs typeface="Arial" pitchFamily="34" charset="0"/>
              </a:rPr>
              <a:t>tudents in China</a:t>
            </a:r>
          </a:p>
        </p:txBody>
      </p:sp>
      <p:sp>
        <p:nvSpPr>
          <p:cNvPr id="9" name="Rectangle 5"/>
          <p:cNvSpPr>
            <a:spLocks noChangeArrowheads="1"/>
          </p:cNvSpPr>
          <p:nvPr/>
        </p:nvSpPr>
        <p:spPr bwMode="auto">
          <a:xfrm>
            <a:off x="0" y="6143644"/>
            <a:ext cx="6153608" cy="584775"/>
          </a:xfrm>
          <a:prstGeom prst="rect">
            <a:avLst/>
          </a:prstGeom>
          <a:noFill/>
          <a:ln w="9525">
            <a:noFill/>
            <a:miter lim="800000"/>
            <a:headEnd/>
            <a:tailEnd/>
          </a:ln>
        </p:spPr>
        <p:txBody>
          <a:bodyPr wrap="none">
            <a:spAutoFit/>
          </a:bodyPr>
          <a:lstStyle/>
          <a:p>
            <a:r>
              <a:rPr lang="en-US" altLang="ja-JP" sz="1600" dirty="0"/>
              <a:t>Source: UNESCO Statistical Yearbook (1988-1994)</a:t>
            </a:r>
            <a:br>
              <a:rPr lang="en-US" altLang="ja-JP" sz="1600" dirty="0"/>
            </a:br>
            <a:r>
              <a:rPr lang="en-US" altLang="ja-JP" sz="1600" dirty="0"/>
              <a:t>             Chinese Statistical Yearbook of Education(1997-2007)</a:t>
            </a:r>
            <a:endParaRPr lang="ja-JP" alt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21</a:t>
            </a:fld>
            <a:endParaRPr lang="en-US" altLang="ja-JP"/>
          </a:p>
        </p:txBody>
      </p:sp>
      <p:graphicFrame>
        <p:nvGraphicFramePr>
          <p:cNvPr id="5" name="Object 2"/>
          <p:cNvGraphicFramePr>
            <a:graphicFrameLocks noChangeAspect="1"/>
          </p:cNvGraphicFramePr>
          <p:nvPr/>
        </p:nvGraphicFramePr>
        <p:xfrm>
          <a:off x="214282" y="1285860"/>
          <a:ext cx="8620154" cy="4583113"/>
        </p:xfrm>
        <a:graphic>
          <a:graphicData uri="http://schemas.openxmlformats.org/presentationml/2006/ole">
            <p:oleObj spid="_x0000_s434178" name="グラフ" r:id="rId4" imgW="6534235" imgH="3467269" progId="Excel.Sheet.8">
              <p:embed/>
            </p:oleObj>
          </a:graphicData>
        </a:graphic>
      </p:graphicFrame>
      <p:sp>
        <p:nvSpPr>
          <p:cNvPr id="7" name="Rectangle 5"/>
          <p:cNvSpPr>
            <a:spLocks noChangeArrowheads="1"/>
          </p:cNvSpPr>
          <p:nvPr/>
        </p:nvSpPr>
        <p:spPr bwMode="auto">
          <a:xfrm>
            <a:off x="0" y="6143644"/>
            <a:ext cx="6153608" cy="584775"/>
          </a:xfrm>
          <a:prstGeom prst="rect">
            <a:avLst/>
          </a:prstGeom>
          <a:noFill/>
          <a:ln w="9525">
            <a:noFill/>
            <a:miter lim="800000"/>
            <a:headEnd/>
            <a:tailEnd/>
          </a:ln>
        </p:spPr>
        <p:txBody>
          <a:bodyPr wrap="none">
            <a:spAutoFit/>
          </a:bodyPr>
          <a:lstStyle/>
          <a:p>
            <a:r>
              <a:rPr lang="en-US" altLang="ja-JP" sz="1600" dirty="0"/>
              <a:t>Source: UNESCO Statistical Yearbook (1988-1994)</a:t>
            </a:r>
            <a:br>
              <a:rPr lang="en-US" altLang="ja-JP" sz="1600" dirty="0"/>
            </a:br>
            <a:r>
              <a:rPr lang="en-US" altLang="ja-JP" sz="1600" dirty="0"/>
              <a:t>             Chinese Statistical Yearbook of Education(1997-2007)</a:t>
            </a:r>
            <a:endParaRPr lang="ja-JP" altLang="en-US" sz="1600" dirty="0"/>
          </a:p>
        </p:txBody>
      </p:sp>
      <p:sp>
        <p:nvSpPr>
          <p:cNvPr id="8" name="Rectangle 2"/>
          <p:cNvSpPr>
            <a:spLocks noGrp="1" noChangeArrowheads="1"/>
          </p:cNvSpPr>
          <p:nvPr>
            <p:ph type="title" idx="4294967295"/>
          </p:nvPr>
        </p:nvSpPr>
        <p:spPr>
          <a:xfrm>
            <a:off x="214282" y="500042"/>
            <a:ext cx="8472518" cy="714375"/>
          </a:xfrm>
        </p:spPr>
        <p:txBody>
          <a:bodyPr/>
          <a:lstStyle/>
          <a:p>
            <a:pPr algn="l"/>
            <a:r>
              <a:rPr lang="en-US" altLang="ja-JP" sz="3200" b="1" i="0" dirty="0" smtClean="0">
                <a:cs typeface="Arial" pitchFamily="34" charset="0"/>
              </a:rPr>
              <a:t>Vietnamese </a:t>
            </a:r>
            <a:r>
              <a:rPr lang="en-US" altLang="ja-JP" sz="3200" b="1" dirty="0" smtClean="0">
                <a:cs typeface="Arial" pitchFamily="34" charset="0"/>
              </a:rPr>
              <a:t>s</a:t>
            </a:r>
            <a:r>
              <a:rPr lang="en-US" altLang="ja-JP" sz="3200" b="1" i="0" dirty="0" smtClean="0">
                <a:cs typeface="Arial" pitchFamily="34" charset="0"/>
              </a:rPr>
              <a:t>tudents in China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22</a:t>
            </a:fld>
            <a:endParaRPr lang="en-US" altLang="ja-JP"/>
          </a:p>
        </p:txBody>
      </p:sp>
      <p:graphicFrame>
        <p:nvGraphicFramePr>
          <p:cNvPr id="5" name="Object 2"/>
          <p:cNvGraphicFramePr>
            <a:graphicFrameLocks noChangeAspect="1"/>
          </p:cNvGraphicFramePr>
          <p:nvPr/>
        </p:nvGraphicFramePr>
        <p:xfrm>
          <a:off x="1" y="1285860"/>
          <a:ext cx="8929718" cy="4486275"/>
        </p:xfrm>
        <a:graphic>
          <a:graphicData uri="http://schemas.openxmlformats.org/presentationml/2006/ole">
            <p:oleObj spid="_x0000_s435202" name="グラフ" r:id="rId4" imgW="6495965" imgH="3438483" progId="Excel.Sheet.8">
              <p:embed/>
            </p:oleObj>
          </a:graphicData>
        </a:graphic>
      </p:graphicFrame>
      <p:sp>
        <p:nvSpPr>
          <p:cNvPr id="7" name="Rectangle 5"/>
          <p:cNvSpPr>
            <a:spLocks noChangeArrowheads="1"/>
          </p:cNvSpPr>
          <p:nvPr/>
        </p:nvSpPr>
        <p:spPr bwMode="auto">
          <a:xfrm>
            <a:off x="0" y="6143644"/>
            <a:ext cx="6153608" cy="584775"/>
          </a:xfrm>
          <a:prstGeom prst="rect">
            <a:avLst/>
          </a:prstGeom>
          <a:noFill/>
          <a:ln w="9525">
            <a:noFill/>
            <a:miter lim="800000"/>
            <a:headEnd/>
            <a:tailEnd/>
          </a:ln>
        </p:spPr>
        <p:txBody>
          <a:bodyPr wrap="none">
            <a:spAutoFit/>
          </a:bodyPr>
          <a:lstStyle/>
          <a:p>
            <a:r>
              <a:rPr lang="en-US" altLang="ja-JP" sz="1600" dirty="0"/>
              <a:t>Source: UNESCO Statistical Yearbook (1988-1994)</a:t>
            </a:r>
            <a:br>
              <a:rPr lang="en-US" altLang="ja-JP" sz="1600" dirty="0"/>
            </a:br>
            <a:r>
              <a:rPr lang="en-US" altLang="ja-JP" sz="1600" dirty="0"/>
              <a:t>             Chinese Statistical Yearbook of Education(1997-2007)</a:t>
            </a:r>
            <a:endParaRPr lang="ja-JP" altLang="en-US" sz="1600" dirty="0"/>
          </a:p>
        </p:txBody>
      </p:sp>
      <p:sp>
        <p:nvSpPr>
          <p:cNvPr id="8" name="Rectangle 2"/>
          <p:cNvSpPr>
            <a:spLocks noGrp="1" noChangeArrowheads="1"/>
          </p:cNvSpPr>
          <p:nvPr>
            <p:ph type="title" idx="4294967295"/>
          </p:nvPr>
        </p:nvSpPr>
        <p:spPr>
          <a:xfrm>
            <a:off x="214282" y="500042"/>
            <a:ext cx="8472518" cy="714375"/>
          </a:xfrm>
        </p:spPr>
        <p:txBody>
          <a:bodyPr/>
          <a:lstStyle/>
          <a:p>
            <a:pPr algn="l"/>
            <a:r>
              <a:rPr lang="en-US" altLang="ja-JP" sz="3200" b="1" i="0" dirty="0" smtClean="0">
                <a:cs typeface="Arial" pitchFamily="34" charset="0"/>
              </a:rPr>
              <a:t>Indonesian </a:t>
            </a:r>
            <a:r>
              <a:rPr lang="en-US" altLang="ja-JP" sz="3200" b="1" dirty="0" smtClean="0">
                <a:cs typeface="Arial" pitchFamily="34" charset="0"/>
              </a:rPr>
              <a:t>s</a:t>
            </a:r>
            <a:r>
              <a:rPr lang="en-US" altLang="ja-JP" sz="3200" b="1" i="0" dirty="0" smtClean="0">
                <a:cs typeface="Arial" pitchFamily="34" charset="0"/>
              </a:rPr>
              <a:t>tudents in China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23</a:t>
            </a:fld>
            <a:endParaRPr lang="en-US" altLang="ja-JP"/>
          </a:p>
        </p:txBody>
      </p:sp>
      <p:sp>
        <p:nvSpPr>
          <p:cNvPr id="3" name="Rectangle 2"/>
          <p:cNvSpPr>
            <a:spLocks noGrp="1" noChangeArrowheads="1"/>
          </p:cNvSpPr>
          <p:nvPr>
            <p:ph type="title" idx="4294967295"/>
          </p:nvPr>
        </p:nvSpPr>
        <p:spPr>
          <a:xfrm>
            <a:off x="755576" y="500042"/>
            <a:ext cx="7931224" cy="785813"/>
          </a:xfrm>
        </p:spPr>
        <p:txBody>
          <a:bodyPr/>
          <a:lstStyle/>
          <a:p>
            <a:pPr algn="l"/>
            <a:r>
              <a:rPr lang="en-US" altLang="ja-JP" sz="2800" b="1" i="0" dirty="0" smtClean="0">
                <a:cs typeface="Arial" pitchFamily="34" charset="0"/>
              </a:rPr>
              <a:t>Numbers of international </a:t>
            </a:r>
            <a:r>
              <a:rPr lang="en-US" altLang="ja-JP" sz="2800" b="1" dirty="0" smtClean="0">
                <a:cs typeface="Arial" pitchFamily="34" charset="0"/>
              </a:rPr>
              <a:t>s</a:t>
            </a:r>
            <a:r>
              <a:rPr lang="en-US" altLang="ja-JP" sz="2800" b="1" i="0" dirty="0" smtClean="0">
                <a:cs typeface="Arial" pitchFamily="34" charset="0"/>
              </a:rPr>
              <a:t>tudents in China (without top 5 countries)</a:t>
            </a:r>
          </a:p>
        </p:txBody>
      </p:sp>
      <p:graphicFrame>
        <p:nvGraphicFramePr>
          <p:cNvPr id="5" name="Object 2"/>
          <p:cNvGraphicFramePr>
            <a:graphicFrameLocks noChangeAspect="1"/>
          </p:cNvGraphicFramePr>
          <p:nvPr/>
        </p:nvGraphicFramePr>
        <p:xfrm>
          <a:off x="214283" y="1357298"/>
          <a:ext cx="8643998" cy="4673600"/>
        </p:xfrm>
        <a:graphic>
          <a:graphicData uri="http://schemas.openxmlformats.org/presentationml/2006/ole">
            <p:oleObj spid="_x0000_s436226" name="グラフ" r:id="rId4" imgW="6524752" imgH="3971883" progId="Excel.Sheet.8">
              <p:embed/>
            </p:oleObj>
          </a:graphicData>
        </a:graphic>
      </p:graphicFrame>
      <p:sp>
        <p:nvSpPr>
          <p:cNvPr id="7" name="Rectangle 5"/>
          <p:cNvSpPr>
            <a:spLocks noChangeArrowheads="1"/>
          </p:cNvSpPr>
          <p:nvPr/>
        </p:nvSpPr>
        <p:spPr bwMode="auto">
          <a:xfrm>
            <a:off x="0" y="6143644"/>
            <a:ext cx="6153608" cy="584775"/>
          </a:xfrm>
          <a:prstGeom prst="rect">
            <a:avLst/>
          </a:prstGeom>
          <a:noFill/>
          <a:ln w="9525">
            <a:noFill/>
            <a:miter lim="800000"/>
            <a:headEnd/>
            <a:tailEnd/>
          </a:ln>
        </p:spPr>
        <p:txBody>
          <a:bodyPr wrap="none">
            <a:spAutoFit/>
          </a:bodyPr>
          <a:lstStyle/>
          <a:p>
            <a:r>
              <a:rPr lang="en-US" altLang="ja-JP" sz="1600" dirty="0"/>
              <a:t>Source: UNESCO Statistical Yearbook (1988-1994)</a:t>
            </a:r>
            <a:br>
              <a:rPr lang="en-US" altLang="ja-JP" sz="1600" dirty="0"/>
            </a:br>
            <a:r>
              <a:rPr lang="en-US" altLang="ja-JP" sz="1600" dirty="0"/>
              <a:t>             Chinese Statistical Yearbook of Education(1997-2007)</a:t>
            </a:r>
            <a:endParaRPr lang="ja-JP" alt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smtClean="0"/>
              <a:t>Numbers of International Students in Thailand</a:t>
            </a:r>
            <a:endParaRPr kumimoji="1" lang="ja-JP" altLang="en-US" sz="2800" dirty="0"/>
          </a:p>
        </p:txBody>
      </p:sp>
      <p:sp>
        <p:nvSpPr>
          <p:cNvPr id="4" name="スライド番号プレースホルダ 3"/>
          <p:cNvSpPr>
            <a:spLocks noGrp="1"/>
          </p:cNvSpPr>
          <p:nvPr>
            <p:ph type="sldNum" sz="quarter" idx="12"/>
          </p:nvPr>
        </p:nvSpPr>
        <p:spPr/>
        <p:txBody>
          <a:bodyPr/>
          <a:lstStyle/>
          <a:p>
            <a:pPr>
              <a:defRPr/>
            </a:pPr>
            <a:fld id="{6916CE11-F511-4438-A784-E284D563007D}" type="slidenum">
              <a:rPr lang="ja-JP" altLang="en-US" smtClean="0"/>
              <a:pPr>
                <a:defRPr/>
              </a:pPr>
              <a:t>24</a:t>
            </a:fld>
            <a:endParaRPr lang="en-US" altLang="ja-JP"/>
          </a:p>
        </p:txBody>
      </p:sp>
      <p:graphicFrame>
        <p:nvGraphicFramePr>
          <p:cNvPr id="5" name="コンテンツ プレースホルダ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smtClean="0"/>
              <a:t>Numbers of International Students in Malaysia</a:t>
            </a:r>
            <a:endParaRPr kumimoji="1" lang="ja-JP" altLang="en-US" sz="2800" dirty="0"/>
          </a:p>
        </p:txBody>
      </p:sp>
      <p:sp>
        <p:nvSpPr>
          <p:cNvPr id="4" name="スライド番号プレースホルダ 3"/>
          <p:cNvSpPr>
            <a:spLocks noGrp="1"/>
          </p:cNvSpPr>
          <p:nvPr>
            <p:ph type="sldNum" sz="quarter" idx="12"/>
          </p:nvPr>
        </p:nvSpPr>
        <p:spPr/>
        <p:txBody>
          <a:bodyPr/>
          <a:lstStyle/>
          <a:p>
            <a:pPr>
              <a:defRPr/>
            </a:pPr>
            <a:fld id="{6916CE11-F511-4438-A784-E284D563007D}" type="slidenum">
              <a:rPr lang="ja-JP" altLang="en-US" smtClean="0"/>
              <a:pPr>
                <a:defRPr/>
              </a:pPr>
              <a:t>25</a:t>
            </a:fld>
            <a:endParaRPr lang="en-US" altLang="ja-JP"/>
          </a:p>
        </p:txBody>
      </p:sp>
      <p:graphicFrame>
        <p:nvGraphicFramePr>
          <p:cNvPr id="5" name="コンテンツ プレースホルダ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smtClean="0"/>
              <a:t>Numbers of International Students in Vietnam</a:t>
            </a:r>
            <a:endParaRPr kumimoji="1" lang="ja-JP" altLang="en-US" sz="2800" dirty="0"/>
          </a:p>
        </p:txBody>
      </p:sp>
      <p:sp>
        <p:nvSpPr>
          <p:cNvPr id="4" name="スライド番号プレースホルダ 3"/>
          <p:cNvSpPr>
            <a:spLocks noGrp="1"/>
          </p:cNvSpPr>
          <p:nvPr>
            <p:ph type="sldNum" sz="quarter" idx="12"/>
          </p:nvPr>
        </p:nvSpPr>
        <p:spPr/>
        <p:txBody>
          <a:bodyPr/>
          <a:lstStyle/>
          <a:p>
            <a:pPr>
              <a:defRPr/>
            </a:pPr>
            <a:fld id="{6916CE11-F511-4438-A784-E284D563007D}" type="slidenum">
              <a:rPr lang="ja-JP" altLang="en-US" smtClean="0"/>
              <a:pPr>
                <a:defRPr/>
              </a:pPr>
              <a:t>26</a:t>
            </a:fld>
            <a:endParaRPr lang="en-US" altLang="ja-JP"/>
          </a:p>
        </p:txBody>
      </p:sp>
      <p:graphicFrame>
        <p:nvGraphicFramePr>
          <p:cNvPr id="6" name="コンテンツ プレースホルダ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スライド番号プレースホルダ 5"/>
          <p:cNvSpPr>
            <a:spLocks noGrp="1"/>
          </p:cNvSpPr>
          <p:nvPr>
            <p:ph type="sldNum" sz="quarter" idx="12"/>
          </p:nvPr>
        </p:nvSpPr>
        <p:spPr/>
        <p:txBody>
          <a:bodyPr/>
          <a:lstStyle/>
          <a:p>
            <a:pPr>
              <a:defRPr/>
            </a:pPr>
            <a:fld id="{BCD25D2B-779E-4F03-BAF9-C3490EF451B6}" type="slidenum">
              <a:rPr lang="ja-JP" altLang="en-US"/>
              <a:pPr>
                <a:defRPr/>
              </a:pPr>
              <a:t>27</a:t>
            </a:fld>
            <a:endParaRPr lang="en-US" altLang="ja-JP"/>
          </a:p>
        </p:txBody>
      </p:sp>
      <p:sp>
        <p:nvSpPr>
          <p:cNvPr id="9219" name="Rectangle 3"/>
          <p:cNvSpPr>
            <a:spLocks noChangeArrowheads="1"/>
          </p:cNvSpPr>
          <p:nvPr/>
        </p:nvSpPr>
        <p:spPr bwMode="auto">
          <a:xfrm>
            <a:off x="539750" y="404813"/>
            <a:ext cx="9036050" cy="1223962"/>
          </a:xfrm>
          <a:prstGeom prst="rect">
            <a:avLst/>
          </a:prstGeom>
          <a:noFill/>
          <a:ln w="9525">
            <a:noFill/>
            <a:miter lim="800000"/>
            <a:headEnd/>
            <a:tailEnd/>
          </a:ln>
        </p:spPr>
        <p:txBody>
          <a:bodyPr/>
          <a:lstStyle/>
          <a:p>
            <a:pPr marL="342900" indent="-342900" eaLnBrk="0" hangingPunct="0">
              <a:spcBef>
                <a:spcPct val="20000"/>
              </a:spcBef>
              <a:buClr>
                <a:schemeClr val="bg2"/>
              </a:buClr>
              <a:buSzPct val="75000"/>
              <a:buFont typeface="Wingdings" pitchFamily="2" charset="2"/>
              <a:buChar char="n"/>
            </a:pPr>
            <a:r>
              <a:rPr kumimoji="0" lang="en-CA" altLang="ja-JP" sz="2400" dirty="0"/>
              <a:t>Growing number of students move from Asia to Asia</a:t>
            </a:r>
            <a:endParaRPr kumimoji="0" lang="en-US" altLang="ja-JP" sz="2400" b="1" dirty="0"/>
          </a:p>
          <a:p>
            <a:pPr marL="742950" lvl="1" indent="-285750" eaLnBrk="0" hangingPunct="0">
              <a:spcBef>
                <a:spcPct val="20000"/>
              </a:spcBef>
              <a:buClr>
                <a:schemeClr val="accent2"/>
              </a:buClr>
              <a:buSzPct val="80000"/>
              <a:buFont typeface="Wingdings" pitchFamily="2" charset="2"/>
              <a:buChar char="¨"/>
            </a:pPr>
            <a:r>
              <a:rPr kumimoji="0" lang="en-US" altLang="ja-JP" sz="1400" dirty="0"/>
              <a:t>Inbound mobile students:* 1999 or circa ⇒ </a:t>
            </a:r>
            <a:r>
              <a:rPr kumimoji="0" lang="en-US" altLang="ja-JP" sz="1400" dirty="0" smtClean="0"/>
              <a:t>2010 </a:t>
            </a:r>
            <a:r>
              <a:rPr kumimoji="0" lang="en-US" altLang="ja-JP" sz="1400" dirty="0"/>
              <a:t>or circa</a:t>
            </a:r>
            <a:r>
              <a:rPr kumimoji="0" lang="ja-JP" altLang="en-US" sz="1400" dirty="0"/>
              <a:t>　</a:t>
            </a:r>
            <a:endParaRPr kumimoji="0" lang="en-US" altLang="ja-JP" sz="1400" dirty="0"/>
          </a:p>
        </p:txBody>
      </p:sp>
      <p:sp>
        <p:nvSpPr>
          <p:cNvPr id="9220" name="Text Box 4"/>
          <p:cNvSpPr txBox="1">
            <a:spLocks noChangeArrowheads="1"/>
          </p:cNvSpPr>
          <p:nvPr/>
        </p:nvSpPr>
        <p:spPr bwMode="auto">
          <a:xfrm>
            <a:off x="7323138" y="0"/>
            <a:ext cx="1820862" cy="396875"/>
          </a:xfrm>
          <a:prstGeom prst="rect">
            <a:avLst/>
          </a:prstGeom>
          <a:noFill/>
          <a:ln w="9525" algn="ctr">
            <a:noFill/>
            <a:prstDash val="dash"/>
            <a:miter lim="800000"/>
            <a:headEnd/>
            <a:tailEnd/>
          </a:ln>
        </p:spPr>
        <p:txBody>
          <a:bodyPr wrap="none">
            <a:spAutoFit/>
          </a:bodyPr>
          <a:lstStyle/>
          <a:p>
            <a:pPr algn="ctr"/>
            <a:r>
              <a:rPr kumimoji="0" lang="en-US" altLang="ja-JP" sz="2000"/>
              <a:t>1. Background</a:t>
            </a:r>
          </a:p>
        </p:txBody>
      </p:sp>
      <p:sp>
        <p:nvSpPr>
          <p:cNvPr id="9222" name="Oval 25"/>
          <p:cNvSpPr>
            <a:spLocks noChangeArrowheads="1"/>
          </p:cNvSpPr>
          <p:nvPr/>
        </p:nvSpPr>
        <p:spPr bwMode="auto">
          <a:xfrm>
            <a:off x="2484438" y="1268413"/>
            <a:ext cx="1079500" cy="504825"/>
          </a:xfrm>
          <a:prstGeom prst="ellipse">
            <a:avLst/>
          </a:prstGeom>
          <a:solidFill>
            <a:schemeClr val="bg1"/>
          </a:solidFill>
          <a:ln w="9525" algn="ctr">
            <a:solidFill>
              <a:schemeClr val="tx1"/>
            </a:solidFill>
            <a:round/>
            <a:headEnd/>
            <a:tailEnd/>
          </a:ln>
        </p:spPr>
        <p:txBody>
          <a:bodyPr wrap="none" anchor="ctr"/>
          <a:lstStyle/>
          <a:p>
            <a:pPr algn="ctr"/>
            <a:r>
              <a:rPr kumimoji="0" lang="en-US" altLang="ja-JP" sz="2000" b="1"/>
              <a:t>China</a:t>
            </a:r>
          </a:p>
        </p:txBody>
      </p:sp>
      <p:sp>
        <p:nvSpPr>
          <p:cNvPr id="9223" name="Oval 28"/>
          <p:cNvSpPr>
            <a:spLocks noChangeArrowheads="1"/>
          </p:cNvSpPr>
          <p:nvPr/>
        </p:nvSpPr>
        <p:spPr bwMode="auto">
          <a:xfrm>
            <a:off x="2555875" y="3141663"/>
            <a:ext cx="1150938" cy="503237"/>
          </a:xfrm>
          <a:prstGeom prst="ellipse">
            <a:avLst/>
          </a:prstGeom>
          <a:solidFill>
            <a:schemeClr val="bg1"/>
          </a:solidFill>
          <a:ln w="9525" algn="ctr">
            <a:solidFill>
              <a:schemeClr val="tx1"/>
            </a:solidFill>
            <a:round/>
            <a:headEnd/>
            <a:tailEnd/>
          </a:ln>
        </p:spPr>
        <p:txBody>
          <a:bodyPr wrap="none" anchor="ctr"/>
          <a:lstStyle/>
          <a:p>
            <a:pPr algn="ctr"/>
            <a:r>
              <a:rPr kumimoji="0" lang="en-US" altLang="ja-JP" sz="2000" b="1"/>
              <a:t>Japan</a:t>
            </a:r>
          </a:p>
        </p:txBody>
      </p:sp>
      <p:sp>
        <p:nvSpPr>
          <p:cNvPr id="9224" name="Oval 29"/>
          <p:cNvSpPr>
            <a:spLocks noChangeArrowheads="1"/>
          </p:cNvSpPr>
          <p:nvPr/>
        </p:nvSpPr>
        <p:spPr bwMode="auto">
          <a:xfrm>
            <a:off x="715963" y="4302125"/>
            <a:ext cx="1150937" cy="503238"/>
          </a:xfrm>
          <a:prstGeom prst="ellipse">
            <a:avLst/>
          </a:prstGeom>
          <a:solidFill>
            <a:schemeClr val="bg1"/>
          </a:solidFill>
          <a:ln w="9525" algn="ctr">
            <a:solidFill>
              <a:schemeClr val="tx1"/>
            </a:solidFill>
            <a:round/>
            <a:headEnd/>
            <a:tailEnd/>
          </a:ln>
        </p:spPr>
        <p:txBody>
          <a:bodyPr wrap="none" anchor="ctr"/>
          <a:lstStyle/>
          <a:p>
            <a:pPr algn="ctr"/>
            <a:r>
              <a:rPr kumimoji="0" lang="en-US" altLang="ja-JP" sz="2000" b="1"/>
              <a:t>Korea</a:t>
            </a:r>
          </a:p>
        </p:txBody>
      </p:sp>
      <p:sp>
        <p:nvSpPr>
          <p:cNvPr id="9225" name="Oval 30"/>
          <p:cNvSpPr>
            <a:spLocks noChangeArrowheads="1"/>
          </p:cNvSpPr>
          <p:nvPr/>
        </p:nvSpPr>
        <p:spPr bwMode="auto">
          <a:xfrm>
            <a:off x="4932363" y="4221163"/>
            <a:ext cx="2017712" cy="792162"/>
          </a:xfrm>
          <a:prstGeom prst="ellipse">
            <a:avLst/>
          </a:prstGeom>
          <a:solidFill>
            <a:schemeClr val="bg1"/>
          </a:solidFill>
          <a:ln w="9525" algn="ctr">
            <a:solidFill>
              <a:schemeClr val="tx1"/>
            </a:solidFill>
            <a:round/>
            <a:headEnd/>
            <a:tailEnd/>
          </a:ln>
        </p:spPr>
        <p:txBody>
          <a:bodyPr wrap="none" anchor="ctr"/>
          <a:lstStyle/>
          <a:p>
            <a:pPr algn="ctr"/>
            <a:r>
              <a:rPr kumimoji="0" lang="en-US" altLang="ja-JP" sz="2800" b="1" smtClean="0"/>
              <a:t>ASEAN</a:t>
            </a:r>
            <a:endParaRPr kumimoji="0" lang="en-US" altLang="ja-JP" sz="2800" b="1" dirty="0"/>
          </a:p>
        </p:txBody>
      </p:sp>
      <p:sp>
        <p:nvSpPr>
          <p:cNvPr id="9226" name="AutoShape 32"/>
          <p:cNvSpPr>
            <a:spLocks noChangeArrowheads="1"/>
          </p:cNvSpPr>
          <p:nvPr/>
        </p:nvSpPr>
        <p:spPr bwMode="auto">
          <a:xfrm rot="5400000">
            <a:off x="2520156" y="2097882"/>
            <a:ext cx="1152525" cy="792162"/>
          </a:xfrm>
          <a:prstGeom prst="rightArrow">
            <a:avLst>
              <a:gd name="adj1" fmla="val 50000"/>
              <a:gd name="adj2" fmla="val 36373"/>
            </a:avLst>
          </a:prstGeom>
          <a:solidFill>
            <a:schemeClr val="bg1"/>
          </a:solidFill>
          <a:ln w="9525" algn="ctr">
            <a:solidFill>
              <a:schemeClr val="tx1"/>
            </a:solidFill>
            <a:miter lim="800000"/>
            <a:headEnd/>
            <a:tailEnd/>
          </a:ln>
        </p:spPr>
        <p:txBody>
          <a:bodyPr wrap="none" anchor="ctr"/>
          <a:lstStyle/>
          <a:p>
            <a:endParaRPr kumimoji="0" lang="ja-JP" altLang="en-US" sz="2000"/>
          </a:p>
        </p:txBody>
      </p:sp>
      <p:sp>
        <p:nvSpPr>
          <p:cNvPr id="9228" name="AutoShape 42"/>
          <p:cNvSpPr>
            <a:spLocks noChangeArrowheads="1"/>
          </p:cNvSpPr>
          <p:nvPr/>
        </p:nvSpPr>
        <p:spPr bwMode="auto">
          <a:xfrm rot="-8777386">
            <a:off x="3543300" y="3862388"/>
            <a:ext cx="1514475" cy="69850"/>
          </a:xfrm>
          <a:prstGeom prst="rightArrow">
            <a:avLst>
              <a:gd name="adj1" fmla="val 50000"/>
              <a:gd name="adj2" fmla="val 542045"/>
            </a:avLst>
          </a:prstGeom>
          <a:solidFill>
            <a:schemeClr val="bg1"/>
          </a:solidFill>
          <a:ln w="9525" algn="ctr">
            <a:solidFill>
              <a:schemeClr val="tx1"/>
            </a:solidFill>
            <a:miter lim="800000"/>
            <a:headEnd/>
            <a:tailEnd/>
          </a:ln>
        </p:spPr>
        <p:txBody>
          <a:bodyPr rot="10800000" wrap="none" anchor="ctr"/>
          <a:lstStyle/>
          <a:p>
            <a:pPr algn="ctr"/>
            <a:endParaRPr kumimoji="0" lang="ja-JP" altLang="en-US" sz="2000" b="1"/>
          </a:p>
          <a:p>
            <a:pPr algn="ctr"/>
            <a:endParaRPr kumimoji="0" lang="ja-JP" altLang="en-US" sz="2000"/>
          </a:p>
        </p:txBody>
      </p:sp>
      <p:sp>
        <p:nvSpPr>
          <p:cNvPr id="9229" name="AutoShape 49"/>
          <p:cNvSpPr>
            <a:spLocks noChangeArrowheads="1"/>
          </p:cNvSpPr>
          <p:nvPr/>
        </p:nvSpPr>
        <p:spPr bwMode="auto">
          <a:xfrm rot="-7400643">
            <a:off x="3070225" y="2870200"/>
            <a:ext cx="2808288" cy="300038"/>
          </a:xfrm>
          <a:prstGeom prst="rightArrow">
            <a:avLst>
              <a:gd name="adj1" fmla="val 50000"/>
              <a:gd name="adj2" fmla="val 233994"/>
            </a:avLst>
          </a:prstGeom>
          <a:solidFill>
            <a:schemeClr val="bg1"/>
          </a:solidFill>
          <a:ln w="9525" algn="ctr">
            <a:solidFill>
              <a:schemeClr val="tx1"/>
            </a:solidFill>
            <a:miter lim="800000"/>
            <a:headEnd/>
            <a:tailEnd/>
          </a:ln>
        </p:spPr>
        <p:txBody>
          <a:bodyPr vert="eaVert" wrap="none" anchor="ctr"/>
          <a:lstStyle/>
          <a:p>
            <a:pPr algn="ctr"/>
            <a:endParaRPr kumimoji="0" lang="ja-JP" altLang="ja-JP" sz="2000"/>
          </a:p>
        </p:txBody>
      </p:sp>
      <p:sp>
        <p:nvSpPr>
          <p:cNvPr id="9230" name="AutoShape 54"/>
          <p:cNvSpPr>
            <a:spLocks noChangeArrowheads="1"/>
          </p:cNvSpPr>
          <p:nvPr/>
        </p:nvSpPr>
        <p:spPr bwMode="auto">
          <a:xfrm rot="10800000">
            <a:off x="1908175" y="4652963"/>
            <a:ext cx="2952750" cy="73025"/>
          </a:xfrm>
          <a:prstGeom prst="rightArrow">
            <a:avLst>
              <a:gd name="adj1" fmla="val 50000"/>
              <a:gd name="adj2" fmla="val 1010870"/>
            </a:avLst>
          </a:prstGeom>
          <a:solidFill>
            <a:schemeClr val="bg1"/>
          </a:solidFill>
          <a:ln w="9525" algn="ctr">
            <a:solidFill>
              <a:schemeClr val="tx1"/>
            </a:solidFill>
            <a:miter lim="800000"/>
            <a:headEnd/>
            <a:tailEnd/>
          </a:ln>
        </p:spPr>
        <p:txBody>
          <a:bodyPr rot="10800000" wrap="none" anchor="ctr"/>
          <a:lstStyle/>
          <a:p>
            <a:pPr algn="ctr"/>
            <a:endParaRPr kumimoji="0" lang="ja-JP" altLang="en-US" sz="2000" b="1"/>
          </a:p>
          <a:p>
            <a:pPr algn="ctr"/>
            <a:endParaRPr kumimoji="0" lang="ja-JP" altLang="en-US" sz="2000"/>
          </a:p>
        </p:txBody>
      </p:sp>
      <p:sp>
        <p:nvSpPr>
          <p:cNvPr id="9232" name="Text Box 92"/>
          <p:cNvSpPr txBox="1">
            <a:spLocks noChangeArrowheads="1"/>
          </p:cNvSpPr>
          <p:nvPr/>
        </p:nvSpPr>
        <p:spPr bwMode="auto">
          <a:xfrm>
            <a:off x="214313" y="5715000"/>
            <a:ext cx="6518275" cy="915988"/>
          </a:xfrm>
          <a:prstGeom prst="rect">
            <a:avLst/>
          </a:prstGeom>
          <a:noFill/>
          <a:ln w="9525" algn="ctr">
            <a:noFill/>
            <a:miter lim="800000"/>
            <a:headEnd/>
            <a:tailEnd/>
          </a:ln>
        </p:spPr>
        <p:txBody>
          <a:bodyPr>
            <a:spAutoFit/>
          </a:bodyPr>
          <a:lstStyle/>
          <a:p>
            <a:r>
              <a:rPr kumimoji="0" lang="en-US" altLang="ja-JP" sz="1800" i="1"/>
              <a:t>Source</a:t>
            </a:r>
            <a:r>
              <a:rPr kumimoji="0" lang="en-US" altLang="ja-JP" sz="1800"/>
              <a:t>: UNESCO Statistical Yearbook &amp; UNESCO Global Education Digest  </a:t>
            </a:r>
          </a:p>
          <a:p>
            <a:r>
              <a:rPr kumimoji="0" lang="en-US" altLang="ja-JP" sz="1800" i="1"/>
              <a:t>Note</a:t>
            </a:r>
            <a:r>
              <a:rPr kumimoji="0" lang="en-US" altLang="ja-JP" sz="1800"/>
              <a:t>: Numbers in parenthesis indicate the percentage growth</a:t>
            </a:r>
          </a:p>
        </p:txBody>
      </p:sp>
      <p:sp>
        <p:nvSpPr>
          <p:cNvPr id="9233" name="Line 88"/>
          <p:cNvSpPr>
            <a:spLocks noChangeShapeType="1"/>
          </p:cNvSpPr>
          <p:nvPr/>
        </p:nvSpPr>
        <p:spPr bwMode="auto">
          <a:xfrm>
            <a:off x="1763713" y="2997200"/>
            <a:ext cx="0" cy="144463"/>
          </a:xfrm>
          <a:prstGeom prst="line">
            <a:avLst/>
          </a:prstGeom>
          <a:noFill/>
          <a:ln w="9525">
            <a:solidFill>
              <a:schemeClr val="tx1"/>
            </a:solidFill>
            <a:round/>
            <a:headEnd/>
            <a:tailEnd type="triangle" w="med" len="med"/>
          </a:ln>
        </p:spPr>
        <p:txBody>
          <a:bodyPr anchor="ctr"/>
          <a:lstStyle/>
          <a:p>
            <a:endParaRPr lang="ja-JP" altLang="en-US"/>
          </a:p>
        </p:txBody>
      </p:sp>
      <p:sp>
        <p:nvSpPr>
          <p:cNvPr id="9234" name="AutoShape 54"/>
          <p:cNvSpPr>
            <a:spLocks noChangeArrowheads="1"/>
          </p:cNvSpPr>
          <p:nvPr/>
        </p:nvSpPr>
        <p:spPr bwMode="auto">
          <a:xfrm>
            <a:off x="1908175" y="4510088"/>
            <a:ext cx="2952750" cy="71437"/>
          </a:xfrm>
          <a:prstGeom prst="rightArrow">
            <a:avLst>
              <a:gd name="adj1" fmla="val 50000"/>
              <a:gd name="adj2" fmla="val 1033341"/>
            </a:avLst>
          </a:prstGeom>
          <a:solidFill>
            <a:schemeClr val="bg1"/>
          </a:solidFill>
          <a:ln w="9525" algn="ctr">
            <a:solidFill>
              <a:schemeClr val="tx1"/>
            </a:solidFill>
            <a:miter lim="800000"/>
            <a:headEnd/>
            <a:tailEnd/>
          </a:ln>
        </p:spPr>
        <p:txBody>
          <a:bodyPr rot="10800000" wrap="none" anchor="ctr"/>
          <a:lstStyle/>
          <a:p>
            <a:pPr algn="ctr"/>
            <a:endParaRPr kumimoji="0" lang="ja-JP" altLang="en-US" sz="2000" b="1"/>
          </a:p>
          <a:p>
            <a:pPr algn="ctr"/>
            <a:endParaRPr kumimoji="0" lang="ja-JP" altLang="en-US" sz="2000"/>
          </a:p>
        </p:txBody>
      </p:sp>
      <p:sp>
        <p:nvSpPr>
          <p:cNvPr id="9235" name="Line 89"/>
          <p:cNvSpPr>
            <a:spLocks noChangeShapeType="1"/>
          </p:cNvSpPr>
          <p:nvPr/>
        </p:nvSpPr>
        <p:spPr bwMode="auto">
          <a:xfrm>
            <a:off x="4356100" y="5518150"/>
            <a:ext cx="0" cy="0"/>
          </a:xfrm>
          <a:prstGeom prst="line">
            <a:avLst/>
          </a:prstGeom>
          <a:noFill/>
          <a:ln w="9525">
            <a:solidFill>
              <a:schemeClr val="tx1"/>
            </a:solidFill>
            <a:round/>
            <a:headEnd/>
            <a:tailEnd type="triangle" w="med" len="med"/>
          </a:ln>
        </p:spPr>
        <p:txBody>
          <a:bodyPr anchor="ctr"/>
          <a:lstStyle/>
          <a:p>
            <a:endParaRPr lang="ja-JP" altLang="en-US"/>
          </a:p>
        </p:txBody>
      </p:sp>
      <p:sp>
        <p:nvSpPr>
          <p:cNvPr id="9238" name="Oval 28"/>
          <p:cNvSpPr>
            <a:spLocks noChangeArrowheads="1"/>
          </p:cNvSpPr>
          <p:nvPr/>
        </p:nvSpPr>
        <p:spPr bwMode="auto">
          <a:xfrm>
            <a:off x="2555875" y="3141663"/>
            <a:ext cx="1150938" cy="503237"/>
          </a:xfrm>
          <a:prstGeom prst="ellipse">
            <a:avLst/>
          </a:prstGeom>
          <a:solidFill>
            <a:schemeClr val="bg1"/>
          </a:solidFill>
          <a:ln w="9525" algn="ctr">
            <a:solidFill>
              <a:schemeClr val="tx1"/>
            </a:solidFill>
            <a:round/>
            <a:headEnd/>
            <a:tailEnd/>
          </a:ln>
        </p:spPr>
        <p:txBody>
          <a:bodyPr wrap="none" anchor="ctr"/>
          <a:lstStyle/>
          <a:p>
            <a:pPr algn="ctr"/>
            <a:r>
              <a:rPr kumimoji="0" lang="en-US" altLang="ja-JP" sz="2000" b="1"/>
              <a:t>Japan</a:t>
            </a:r>
          </a:p>
        </p:txBody>
      </p:sp>
      <p:sp>
        <p:nvSpPr>
          <p:cNvPr id="9239" name="Oval 30"/>
          <p:cNvSpPr>
            <a:spLocks noChangeArrowheads="1"/>
          </p:cNvSpPr>
          <p:nvPr/>
        </p:nvSpPr>
        <p:spPr bwMode="auto">
          <a:xfrm>
            <a:off x="4932363" y="4221163"/>
            <a:ext cx="2017712" cy="792162"/>
          </a:xfrm>
          <a:prstGeom prst="ellipse">
            <a:avLst/>
          </a:prstGeom>
          <a:solidFill>
            <a:schemeClr val="bg1"/>
          </a:solidFill>
          <a:ln w="9525" algn="ctr">
            <a:solidFill>
              <a:schemeClr val="tx1"/>
            </a:solidFill>
            <a:round/>
            <a:headEnd/>
            <a:tailEnd/>
          </a:ln>
        </p:spPr>
        <p:txBody>
          <a:bodyPr wrap="none" anchor="ctr"/>
          <a:lstStyle/>
          <a:p>
            <a:pPr algn="ctr"/>
            <a:r>
              <a:rPr kumimoji="0" lang="en-US" altLang="ja-JP" sz="2800" b="1" smtClean="0"/>
              <a:t>ASEAN</a:t>
            </a:r>
            <a:endParaRPr kumimoji="0" lang="en-US" altLang="ja-JP" sz="2800" b="1" dirty="0"/>
          </a:p>
        </p:txBody>
      </p:sp>
      <p:sp>
        <p:nvSpPr>
          <p:cNvPr id="9241" name="AutoShape 42"/>
          <p:cNvSpPr>
            <a:spLocks noChangeArrowheads="1"/>
          </p:cNvSpPr>
          <p:nvPr/>
        </p:nvSpPr>
        <p:spPr bwMode="auto">
          <a:xfrm rot="-8777386">
            <a:off x="3533775" y="3886200"/>
            <a:ext cx="1604963" cy="71438"/>
          </a:xfrm>
          <a:prstGeom prst="rightArrow">
            <a:avLst>
              <a:gd name="adj1" fmla="val 50000"/>
              <a:gd name="adj2" fmla="val 561663"/>
            </a:avLst>
          </a:prstGeom>
          <a:solidFill>
            <a:schemeClr val="bg1"/>
          </a:solidFill>
          <a:ln w="9525" algn="ctr">
            <a:solidFill>
              <a:schemeClr val="tx1"/>
            </a:solidFill>
            <a:miter lim="800000"/>
            <a:headEnd/>
            <a:tailEnd/>
          </a:ln>
        </p:spPr>
        <p:txBody>
          <a:bodyPr rot="10800000" wrap="none" anchor="ctr"/>
          <a:lstStyle/>
          <a:p>
            <a:pPr algn="ctr"/>
            <a:endParaRPr kumimoji="0" lang="ja-JP" altLang="en-US" sz="2000" b="1"/>
          </a:p>
          <a:p>
            <a:pPr algn="ctr"/>
            <a:endParaRPr kumimoji="0" lang="ja-JP" altLang="en-US" sz="2000"/>
          </a:p>
        </p:txBody>
      </p:sp>
      <p:sp>
        <p:nvSpPr>
          <p:cNvPr id="9242" name="AutoShape 54"/>
          <p:cNvSpPr>
            <a:spLocks noChangeArrowheads="1"/>
          </p:cNvSpPr>
          <p:nvPr/>
        </p:nvSpPr>
        <p:spPr bwMode="auto">
          <a:xfrm rot="10800000">
            <a:off x="1908175" y="4652963"/>
            <a:ext cx="2952750" cy="73025"/>
          </a:xfrm>
          <a:prstGeom prst="rightArrow">
            <a:avLst>
              <a:gd name="adj1" fmla="val 50000"/>
              <a:gd name="adj2" fmla="val 1010870"/>
            </a:avLst>
          </a:prstGeom>
          <a:solidFill>
            <a:schemeClr val="bg1"/>
          </a:solidFill>
          <a:ln w="9525" algn="ctr">
            <a:solidFill>
              <a:schemeClr val="tx1"/>
            </a:solidFill>
            <a:miter lim="800000"/>
            <a:headEnd/>
            <a:tailEnd/>
          </a:ln>
        </p:spPr>
        <p:txBody>
          <a:bodyPr rot="10800000" wrap="none" anchor="ctr"/>
          <a:lstStyle/>
          <a:p>
            <a:pPr algn="ctr"/>
            <a:endParaRPr kumimoji="0" lang="ja-JP" altLang="en-US" sz="2000" b="1"/>
          </a:p>
          <a:p>
            <a:pPr algn="ctr"/>
            <a:endParaRPr kumimoji="0" lang="ja-JP" altLang="en-US" sz="2000"/>
          </a:p>
        </p:txBody>
      </p:sp>
      <p:sp>
        <p:nvSpPr>
          <p:cNvPr id="9243" name="AutoShape 36"/>
          <p:cNvSpPr>
            <a:spLocks noChangeArrowheads="1"/>
          </p:cNvSpPr>
          <p:nvPr/>
        </p:nvSpPr>
        <p:spPr bwMode="auto">
          <a:xfrm rot="-3885604">
            <a:off x="647700" y="2600326"/>
            <a:ext cx="2592387" cy="792162"/>
          </a:xfrm>
          <a:prstGeom prst="rightArrow">
            <a:avLst>
              <a:gd name="adj1" fmla="val 50000"/>
              <a:gd name="adj2" fmla="val 81814"/>
            </a:avLst>
          </a:prstGeom>
          <a:solidFill>
            <a:schemeClr val="bg1"/>
          </a:solidFill>
          <a:ln w="9525" algn="ctr">
            <a:solidFill>
              <a:schemeClr val="tx1"/>
            </a:solidFill>
            <a:miter lim="800000"/>
            <a:headEnd/>
            <a:tailEnd/>
          </a:ln>
        </p:spPr>
        <p:txBody>
          <a:bodyPr rot="10800000" wrap="none" anchor="ctr"/>
          <a:lstStyle/>
          <a:p>
            <a:endParaRPr kumimoji="0" lang="ja-JP" altLang="en-US" sz="2000"/>
          </a:p>
        </p:txBody>
      </p:sp>
      <p:sp>
        <p:nvSpPr>
          <p:cNvPr id="9244" name="AutoShape 54"/>
          <p:cNvSpPr>
            <a:spLocks noChangeArrowheads="1"/>
          </p:cNvSpPr>
          <p:nvPr/>
        </p:nvSpPr>
        <p:spPr bwMode="auto">
          <a:xfrm>
            <a:off x="1908175" y="4510088"/>
            <a:ext cx="2952750" cy="71437"/>
          </a:xfrm>
          <a:prstGeom prst="rightArrow">
            <a:avLst>
              <a:gd name="adj1" fmla="val 50000"/>
              <a:gd name="adj2" fmla="val 1033341"/>
            </a:avLst>
          </a:prstGeom>
          <a:solidFill>
            <a:schemeClr val="bg1"/>
          </a:solidFill>
          <a:ln w="9525" algn="ctr">
            <a:solidFill>
              <a:schemeClr val="tx1"/>
            </a:solidFill>
            <a:miter lim="800000"/>
            <a:headEnd/>
            <a:tailEnd/>
          </a:ln>
        </p:spPr>
        <p:txBody>
          <a:bodyPr rot="10800000" wrap="none" anchor="ctr"/>
          <a:lstStyle/>
          <a:p>
            <a:pPr algn="ctr"/>
            <a:endParaRPr kumimoji="0" lang="ja-JP" altLang="en-US" sz="2000" b="1"/>
          </a:p>
          <a:p>
            <a:pPr algn="ctr"/>
            <a:endParaRPr kumimoji="0" lang="ja-JP" altLang="en-US" sz="2000"/>
          </a:p>
        </p:txBody>
      </p:sp>
      <p:sp>
        <p:nvSpPr>
          <p:cNvPr id="9245" name="Line 89"/>
          <p:cNvSpPr>
            <a:spLocks noChangeShapeType="1"/>
          </p:cNvSpPr>
          <p:nvPr/>
        </p:nvSpPr>
        <p:spPr bwMode="auto">
          <a:xfrm>
            <a:off x="4356100" y="5518150"/>
            <a:ext cx="0" cy="0"/>
          </a:xfrm>
          <a:prstGeom prst="line">
            <a:avLst/>
          </a:prstGeom>
          <a:noFill/>
          <a:ln w="9525">
            <a:solidFill>
              <a:schemeClr val="tx1"/>
            </a:solidFill>
            <a:round/>
            <a:headEnd/>
            <a:tailEnd type="triangle" w="med" len="med"/>
          </a:ln>
        </p:spPr>
        <p:txBody>
          <a:bodyPr anchor="ctr"/>
          <a:lstStyle/>
          <a:p>
            <a:endParaRPr lang="ja-JP" altLang="en-US"/>
          </a:p>
        </p:txBody>
      </p:sp>
      <p:sp>
        <p:nvSpPr>
          <p:cNvPr id="9246" name="AutoShape 49"/>
          <p:cNvSpPr>
            <a:spLocks noChangeArrowheads="1"/>
          </p:cNvSpPr>
          <p:nvPr/>
        </p:nvSpPr>
        <p:spPr bwMode="auto">
          <a:xfrm rot="3399742">
            <a:off x="3517901" y="2768600"/>
            <a:ext cx="2735262" cy="300037"/>
          </a:xfrm>
          <a:prstGeom prst="rightArrow">
            <a:avLst>
              <a:gd name="adj1" fmla="val 50000"/>
              <a:gd name="adj2" fmla="val 227910"/>
            </a:avLst>
          </a:prstGeom>
          <a:solidFill>
            <a:schemeClr val="bg1"/>
          </a:solidFill>
          <a:ln w="9525" algn="ctr">
            <a:solidFill>
              <a:schemeClr val="tx1"/>
            </a:solidFill>
            <a:miter lim="800000"/>
            <a:headEnd/>
            <a:tailEnd/>
          </a:ln>
        </p:spPr>
        <p:txBody>
          <a:bodyPr wrap="none" anchor="ctr"/>
          <a:lstStyle/>
          <a:p>
            <a:pPr algn="ctr"/>
            <a:endParaRPr kumimoji="0" lang="ja-JP" altLang="ja-JP" sz="2000"/>
          </a:p>
        </p:txBody>
      </p:sp>
      <p:sp>
        <p:nvSpPr>
          <p:cNvPr id="9247" name="AutoShape 49"/>
          <p:cNvSpPr>
            <a:spLocks noChangeArrowheads="1"/>
          </p:cNvSpPr>
          <p:nvPr/>
        </p:nvSpPr>
        <p:spPr bwMode="auto">
          <a:xfrm rot="7062413">
            <a:off x="77788" y="2693988"/>
            <a:ext cx="2592387" cy="300037"/>
          </a:xfrm>
          <a:prstGeom prst="rightArrow">
            <a:avLst>
              <a:gd name="adj1" fmla="val 50000"/>
              <a:gd name="adj2" fmla="val 216006"/>
            </a:avLst>
          </a:prstGeom>
          <a:solidFill>
            <a:schemeClr val="bg1"/>
          </a:solidFill>
          <a:ln w="9525" algn="ctr">
            <a:solidFill>
              <a:schemeClr val="tx1"/>
            </a:solidFill>
            <a:miter lim="800000"/>
            <a:headEnd/>
            <a:tailEnd/>
          </a:ln>
        </p:spPr>
        <p:txBody>
          <a:bodyPr wrap="none" anchor="ctr"/>
          <a:lstStyle/>
          <a:p>
            <a:pPr algn="ctr"/>
            <a:endParaRPr kumimoji="0" lang="ja-JP" altLang="ja-JP" sz="2000"/>
          </a:p>
        </p:txBody>
      </p:sp>
      <p:sp>
        <p:nvSpPr>
          <p:cNvPr id="9248" name="Text Box 14"/>
          <p:cNvSpPr txBox="1">
            <a:spLocks noChangeArrowheads="1"/>
          </p:cNvSpPr>
          <p:nvPr/>
        </p:nvSpPr>
        <p:spPr bwMode="auto">
          <a:xfrm>
            <a:off x="468313" y="1844675"/>
            <a:ext cx="1368425" cy="573088"/>
          </a:xfrm>
          <a:prstGeom prst="rect">
            <a:avLst/>
          </a:prstGeom>
          <a:solidFill>
            <a:schemeClr val="bg1"/>
          </a:solidFill>
          <a:ln w="9525">
            <a:noFill/>
            <a:miter lim="800000"/>
            <a:headEnd/>
            <a:tailEnd/>
          </a:ln>
        </p:spPr>
        <p:txBody>
          <a:bodyPr>
            <a:spAutoFit/>
          </a:bodyPr>
          <a:lstStyle/>
          <a:p>
            <a:pPr>
              <a:lnSpc>
                <a:spcPct val="75000"/>
              </a:lnSpc>
            </a:pPr>
            <a:r>
              <a:rPr kumimoji="0" lang="ja-JP" altLang="en-US" sz="1400" b="1" dirty="0"/>
              <a:t>  </a:t>
            </a:r>
            <a:r>
              <a:rPr kumimoji="0" lang="en-US" altLang="ja-JP" sz="1400" b="1" dirty="0"/>
              <a:t>902</a:t>
            </a:r>
          </a:p>
          <a:p>
            <a:pPr>
              <a:lnSpc>
                <a:spcPct val="75000"/>
              </a:lnSpc>
            </a:pPr>
            <a:r>
              <a:rPr kumimoji="0" lang="ja-JP" altLang="en-US" sz="1400" b="1" dirty="0"/>
              <a:t>　↓</a:t>
            </a:r>
            <a:r>
              <a:rPr kumimoji="0" lang="en-US" altLang="ja-JP" sz="1400" b="1" dirty="0" smtClean="0">
                <a:solidFill>
                  <a:srgbClr val="CC0000"/>
                </a:solidFill>
              </a:rPr>
              <a:t>(</a:t>
            </a:r>
            <a:r>
              <a:rPr kumimoji="0" lang="en-US" altLang="ja-JP" sz="1400" dirty="0" smtClean="0">
                <a:solidFill>
                  <a:srgbClr val="CC0000"/>
                </a:solidFill>
              </a:rPr>
              <a:t>5072</a:t>
            </a:r>
            <a:r>
              <a:rPr kumimoji="0" lang="en-US" altLang="ja-JP" sz="1400" b="1" dirty="0" smtClean="0">
                <a:solidFill>
                  <a:srgbClr val="CC0000"/>
                </a:solidFill>
              </a:rPr>
              <a:t>%)</a:t>
            </a:r>
            <a:endParaRPr kumimoji="0" lang="en-US" altLang="ja-JP" sz="1400" b="1" dirty="0">
              <a:solidFill>
                <a:srgbClr val="CC0000"/>
              </a:solidFill>
            </a:endParaRPr>
          </a:p>
          <a:p>
            <a:pPr>
              <a:lnSpc>
                <a:spcPct val="75000"/>
              </a:lnSpc>
            </a:pPr>
            <a:r>
              <a:rPr kumimoji="0" lang="en-US" altLang="ja-JP" sz="1400" dirty="0" smtClean="0"/>
              <a:t>45757</a:t>
            </a:r>
            <a:endParaRPr kumimoji="0" lang="en-US" altLang="ja-JP" sz="1400" b="1" dirty="0"/>
          </a:p>
        </p:txBody>
      </p:sp>
      <p:sp>
        <p:nvSpPr>
          <p:cNvPr id="9249" name="Text Box 15"/>
          <p:cNvSpPr txBox="1">
            <a:spLocks noChangeArrowheads="1"/>
          </p:cNvSpPr>
          <p:nvPr/>
        </p:nvSpPr>
        <p:spPr bwMode="auto">
          <a:xfrm>
            <a:off x="1258888" y="3429000"/>
            <a:ext cx="1296987" cy="596900"/>
          </a:xfrm>
          <a:prstGeom prst="rect">
            <a:avLst/>
          </a:prstGeom>
          <a:solidFill>
            <a:schemeClr val="bg1"/>
          </a:solidFill>
          <a:ln w="9525">
            <a:noFill/>
            <a:miter lim="800000"/>
            <a:headEnd/>
            <a:tailEnd/>
          </a:ln>
        </p:spPr>
        <p:txBody>
          <a:bodyPr>
            <a:spAutoFit/>
          </a:bodyPr>
          <a:lstStyle/>
          <a:p>
            <a:pPr>
              <a:lnSpc>
                <a:spcPct val="75000"/>
              </a:lnSpc>
            </a:pPr>
            <a:r>
              <a:rPr kumimoji="0" lang="ja-JP" altLang="en-US" sz="1600" b="1" dirty="0"/>
              <a:t>   </a:t>
            </a:r>
            <a:r>
              <a:rPr kumimoji="0" lang="en-US" altLang="ja-JP" sz="1400" b="1" dirty="0"/>
              <a:t>11,731</a:t>
            </a:r>
          </a:p>
          <a:p>
            <a:pPr>
              <a:lnSpc>
                <a:spcPct val="75000"/>
              </a:lnSpc>
            </a:pPr>
            <a:r>
              <a:rPr kumimoji="0" lang="en-US" altLang="ja-JP" sz="1400" b="1" dirty="0"/>
              <a:t>   ↓ </a:t>
            </a:r>
            <a:r>
              <a:rPr kumimoji="0" lang="en-US" altLang="ja-JP" sz="1400" b="1" dirty="0" smtClean="0">
                <a:solidFill>
                  <a:srgbClr val="CC0000"/>
                </a:solidFill>
              </a:rPr>
              <a:t>(</a:t>
            </a:r>
            <a:r>
              <a:rPr kumimoji="0" lang="en-US" altLang="ja-JP" sz="1400" dirty="0" smtClean="0">
                <a:solidFill>
                  <a:srgbClr val="CC0000"/>
                </a:solidFill>
              </a:rPr>
              <a:t>532</a:t>
            </a:r>
            <a:r>
              <a:rPr kumimoji="0" lang="en-US" altLang="ja-JP" sz="1400" b="1" dirty="0" smtClean="0">
                <a:solidFill>
                  <a:srgbClr val="CC0000"/>
                </a:solidFill>
              </a:rPr>
              <a:t>%)</a:t>
            </a:r>
            <a:endParaRPr kumimoji="0" lang="en-US" altLang="ja-JP" sz="1400" b="1" dirty="0">
              <a:solidFill>
                <a:srgbClr val="CC0000"/>
              </a:solidFill>
            </a:endParaRPr>
          </a:p>
          <a:p>
            <a:pPr>
              <a:lnSpc>
                <a:spcPct val="75000"/>
              </a:lnSpc>
            </a:pPr>
            <a:r>
              <a:rPr kumimoji="0" lang="en-US" altLang="ja-JP" sz="1400" b="1" dirty="0"/>
              <a:t>  </a:t>
            </a:r>
            <a:r>
              <a:rPr kumimoji="0" lang="en-US" altLang="ja-JP" sz="1400" dirty="0" smtClean="0"/>
              <a:t>62442</a:t>
            </a:r>
            <a:endParaRPr kumimoji="0" lang="en-US" altLang="ja-JP" sz="1400" b="1" dirty="0"/>
          </a:p>
        </p:txBody>
      </p:sp>
      <p:sp>
        <p:nvSpPr>
          <p:cNvPr id="9250" name="Text Box 64"/>
          <p:cNvSpPr txBox="1">
            <a:spLocks noChangeArrowheads="1"/>
          </p:cNvSpPr>
          <p:nvPr/>
        </p:nvSpPr>
        <p:spPr bwMode="auto">
          <a:xfrm>
            <a:off x="2700338" y="2133600"/>
            <a:ext cx="738187" cy="512763"/>
          </a:xfrm>
          <a:prstGeom prst="rect">
            <a:avLst/>
          </a:prstGeom>
          <a:solidFill>
            <a:schemeClr val="bg1"/>
          </a:solidFill>
          <a:ln w="9525">
            <a:noFill/>
            <a:miter lim="800000"/>
            <a:headEnd/>
            <a:tailEnd/>
          </a:ln>
        </p:spPr>
        <p:txBody>
          <a:bodyPr wrap="none"/>
          <a:lstStyle/>
          <a:p>
            <a:pPr>
              <a:lnSpc>
                <a:spcPct val="75000"/>
              </a:lnSpc>
            </a:pPr>
            <a:r>
              <a:rPr lang="ja-JP" altLang="en-US" sz="1600" b="1" dirty="0"/>
              <a:t>  </a:t>
            </a:r>
            <a:r>
              <a:rPr lang="en-US" altLang="ja-JP" sz="1400" b="1" dirty="0" smtClean="0"/>
              <a:t>25655</a:t>
            </a:r>
            <a:endParaRPr lang="en-US" altLang="ja-JP" sz="1400" b="1" dirty="0"/>
          </a:p>
          <a:p>
            <a:pPr>
              <a:lnSpc>
                <a:spcPct val="75000"/>
              </a:lnSpc>
            </a:pPr>
            <a:r>
              <a:rPr lang="en-US" altLang="ja-JP" sz="1400" b="1" dirty="0"/>
              <a:t> ↓</a:t>
            </a:r>
            <a:r>
              <a:rPr lang="en-US" altLang="ja-JP" sz="1400" b="1" dirty="0" smtClean="0">
                <a:solidFill>
                  <a:srgbClr val="CC0000"/>
                </a:solidFill>
              </a:rPr>
              <a:t>(</a:t>
            </a:r>
            <a:r>
              <a:rPr lang="en-US" altLang="ja-JP" sz="1400" dirty="0" smtClean="0">
                <a:solidFill>
                  <a:srgbClr val="CC0000"/>
                </a:solidFill>
              </a:rPr>
              <a:t>337</a:t>
            </a:r>
            <a:r>
              <a:rPr lang="en-US" altLang="ja-JP" sz="1400" b="1" dirty="0" smtClean="0">
                <a:solidFill>
                  <a:srgbClr val="CC0000"/>
                </a:solidFill>
              </a:rPr>
              <a:t>%)</a:t>
            </a:r>
            <a:endParaRPr lang="en-US" altLang="ja-JP" sz="1400" b="1" dirty="0">
              <a:solidFill>
                <a:srgbClr val="CC0000"/>
              </a:solidFill>
            </a:endParaRPr>
          </a:p>
          <a:p>
            <a:pPr>
              <a:lnSpc>
                <a:spcPct val="75000"/>
              </a:lnSpc>
            </a:pPr>
            <a:r>
              <a:rPr lang="en-US" altLang="ja-JP" sz="1400" b="1" dirty="0"/>
              <a:t> </a:t>
            </a:r>
            <a:r>
              <a:rPr lang="en-US" altLang="ja-JP" sz="1400" b="1" dirty="0" smtClean="0"/>
              <a:t>86553</a:t>
            </a:r>
            <a:endParaRPr lang="en-US" altLang="ja-JP" sz="1400" b="1" dirty="0"/>
          </a:p>
        </p:txBody>
      </p:sp>
      <p:sp>
        <p:nvSpPr>
          <p:cNvPr id="9251" name="Text Box 99"/>
          <p:cNvSpPr txBox="1">
            <a:spLocks noChangeArrowheads="1"/>
          </p:cNvSpPr>
          <p:nvPr/>
        </p:nvSpPr>
        <p:spPr bwMode="auto">
          <a:xfrm>
            <a:off x="3708400" y="2781300"/>
            <a:ext cx="1008063" cy="577081"/>
          </a:xfrm>
          <a:prstGeom prst="rect">
            <a:avLst/>
          </a:prstGeom>
          <a:solidFill>
            <a:schemeClr val="bg1"/>
          </a:solidFill>
          <a:ln w="9525">
            <a:noFill/>
            <a:miter lim="800000"/>
            <a:headEnd/>
            <a:tailEnd/>
          </a:ln>
        </p:spPr>
        <p:txBody>
          <a:bodyPr>
            <a:spAutoFit/>
          </a:bodyPr>
          <a:lstStyle/>
          <a:p>
            <a:pPr>
              <a:lnSpc>
                <a:spcPct val="75000"/>
              </a:lnSpc>
            </a:pPr>
            <a:r>
              <a:rPr lang="en-US" altLang="ja-JP" sz="1400" dirty="0" smtClean="0"/>
              <a:t>6256</a:t>
            </a:r>
            <a:r>
              <a:rPr lang="en-US" altLang="ja-JP" sz="1400" b="1" dirty="0" smtClean="0"/>
              <a:t>       </a:t>
            </a:r>
            <a:r>
              <a:rPr lang="en-US" altLang="ja-JP" sz="1400" b="1" dirty="0"/>
              <a:t>↓</a:t>
            </a:r>
            <a:r>
              <a:rPr lang="en-US" altLang="ja-JP" sz="1400" b="1" dirty="0" smtClean="0">
                <a:solidFill>
                  <a:srgbClr val="CC0000"/>
                </a:solidFill>
              </a:rPr>
              <a:t>(</a:t>
            </a:r>
            <a:r>
              <a:rPr lang="en-US" altLang="ja-JP" sz="1400" dirty="0" smtClean="0">
                <a:solidFill>
                  <a:srgbClr val="CC0000"/>
                </a:solidFill>
              </a:rPr>
              <a:t>856</a:t>
            </a:r>
            <a:r>
              <a:rPr lang="en-US" altLang="ja-JP" sz="1400" b="1" dirty="0" smtClean="0">
                <a:solidFill>
                  <a:srgbClr val="CC0000"/>
                </a:solidFill>
              </a:rPr>
              <a:t>%) </a:t>
            </a:r>
            <a:r>
              <a:rPr lang="en-US" altLang="ja-JP" sz="1400" dirty="0" smtClean="0"/>
              <a:t>54790</a:t>
            </a:r>
            <a:endParaRPr lang="en-US" altLang="ja-JP" sz="1400" b="1" dirty="0"/>
          </a:p>
        </p:txBody>
      </p:sp>
      <p:sp>
        <p:nvSpPr>
          <p:cNvPr id="9252" name="Text Box 100"/>
          <p:cNvSpPr txBox="1">
            <a:spLocks noChangeArrowheads="1"/>
          </p:cNvSpPr>
          <p:nvPr/>
        </p:nvSpPr>
        <p:spPr bwMode="auto">
          <a:xfrm>
            <a:off x="4500563" y="2133600"/>
            <a:ext cx="1223962" cy="573088"/>
          </a:xfrm>
          <a:prstGeom prst="rect">
            <a:avLst/>
          </a:prstGeom>
          <a:solidFill>
            <a:schemeClr val="bg1"/>
          </a:solidFill>
          <a:ln w="9525">
            <a:noFill/>
            <a:miter lim="800000"/>
            <a:headEnd/>
            <a:tailEnd/>
          </a:ln>
        </p:spPr>
        <p:txBody>
          <a:bodyPr>
            <a:spAutoFit/>
          </a:bodyPr>
          <a:lstStyle/>
          <a:p>
            <a:pPr>
              <a:lnSpc>
                <a:spcPct val="75000"/>
              </a:lnSpc>
            </a:pPr>
            <a:r>
              <a:rPr lang="en-US" altLang="ja-JP" sz="1400" b="1" dirty="0" smtClean="0"/>
              <a:t>1387</a:t>
            </a:r>
            <a:endParaRPr lang="en-US" altLang="ja-JP" sz="1400" b="1" dirty="0"/>
          </a:p>
          <a:p>
            <a:pPr>
              <a:lnSpc>
                <a:spcPct val="75000"/>
              </a:lnSpc>
            </a:pPr>
            <a:r>
              <a:rPr lang="en-US" altLang="ja-JP" sz="1400" b="1" dirty="0"/>
              <a:t> ↓ </a:t>
            </a:r>
            <a:r>
              <a:rPr lang="en-US" altLang="ja-JP" sz="1400" b="1" dirty="0" smtClean="0">
                <a:solidFill>
                  <a:srgbClr val="CC0000"/>
                </a:solidFill>
              </a:rPr>
              <a:t>(</a:t>
            </a:r>
            <a:r>
              <a:rPr lang="en-US" altLang="ja-JP" sz="1400" dirty="0" smtClean="0">
                <a:solidFill>
                  <a:srgbClr val="CC0000"/>
                </a:solidFill>
              </a:rPr>
              <a:t>1272</a:t>
            </a:r>
            <a:r>
              <a:rPr lang="en-US" altLang="ja-JP" sz="1400" b="1" dirty="0" smtClean="0">
                <a:solidFill>
                  <a:srgbClr val="CC0000"/>
                </a:solidFill>
              </a:rPr>
              <a:t>%)</a:t>
            </a:r>
            <a:endParaRPr lang="en-US" altLang="ja-JP" sz="1400" b="1" dirty="0">
              <a:solidFill>
                <a:srgbClr val="CC0000"/>
              </a:solidFill>
            </a:endParaRPr>
          </a:p>
          <a:p>
            <a:pPr>
              <a:lnSpc>
                <a:spcPct val="75000"/>
              </a:lnSpc>
            </a:pPr>
            <a:r>
              <a:rPr lang="en-US" altLang="ja-JP" sz="1400" b="1" dirty="0" smtClean="0"/>
              <a:t>17633</a:t>
            </a:r>
            <a:endParaRPr lang="en-US" altLang="ja-JP" sz="1400" b="1" dirty="0"/>
          </a:p>
        </p:txBody>
      </p:sp>
      <p:sp>
        <p:nvSpPr>
          <p:cNvPr id="9253" name="Text Box 101"/>
          <p:cNvSpPr txBox="1">
            <a:spLocks noChangeArrowheads="1"/>
          </p:cNvSpPr>
          <p:nvPr/>
        </p:nvSpPr>
        <p:spPr bwMode="auto">
          <a:xfrm>
            <a:off x="3851275" y="3789363"/>
            <a:ext cx="936625" cy="573087"/>
          </a:xfrm>
          <a:prstGeom prst="rect">
            <a:avLst/>
          </a:prstGeom>
          <a:solidFill>
            <a:schemeClr val="bg1"/>
          </a:solidFill>
          <a:ln w="9525">
            <a:noFill/>
            <a:miter lim="800000"/>
            <a:headEnd/>
            <a:tailEnd/>
          </a:ln>
        </p:spPr>
        <p:txBody>
          <a:bodyPr>
            <a:spAutoFit/>
          </a:bodyPr>
          <a:lstStyle/>
          <a:p>
            <a:pPr>
              <a:lnSpc>
                <a:spcPct val="75000"/>
              </a:lnSpc>
            </a:pPr>
            <a:r>
              <a:rPr lang="ja-JP" altLang="en-US" sz="1400" b="1" dirty="0"/>
              <a:t>　</a:t>
            </a:r>
            <a:r>
              <a:rPr lang="en-US" altLang="ja-JP" sz="1400" b="1" dirty="0"/>
              <a:t>5,296</a:t>
            </a:r>
            <a:r>
              <a:rPr lang="ja-JP" altLang="en-US" sz="1400" b="1" dirty="0"/>
              <a:t>　       ↓</a:t>
            </a:r>
            <a:r>
              <a:rPr lang="en-US" altLang="ja-JP" sz="1400" b="1" dirty="0" smtClean="0">
                <a:solidFill>
                  <a:srgbClr val="CC0000"/>
                </a:solidFill>
              </a:rPr>
              <a:t>(</a:t>
            </a:r>
            <a:r>
              <a:rPr lang="en-US" altLang="ja-JP" sz="1400" dirty="0" smtClean="0">
                <a:solidFill>
                  <a:srgbClr val="CC0000"/>
                </a:solidFill>
              </a:rPr>
              <a:t>232</a:t>
            </a:r>
            <a:r>
              <a:rPr lang="en-US" altLang="ja-JP" sz="1400" b="1" dirty="0" smtClean="0">
                <a:solidFill>
                  <a:srgbClr val="CC0000"/>
                </a:solidFill>
              </a:rPr>
              <a:t>%)</a:t>
            </a:r>
            <a:endParaRPr lang="en-US" altLang="ja-JP" sz="1400" b="1" dirty="0">
              <a:solidFill>
                <a:srgbClr val="CC0000"/>
              </a:solidFill>
            </a:endParaRPr>
          </a:p>
          <a:p>
            <a:pPr>
              <a:lnSpc>
                <a:spcPct val="75000"/>
              </a:lnSpc>
            </a:pPr>
            <a:r>
              <a:rPr lang="ja-JP" altLang="en-US" sz="1400" b="1" dirty="0"/>
              <a:t>　</a:t>
            </a:r>
            <a:r>
              <a:rPr lang="en-US" altLang="ja-JP" sz="1400" dirty="0" smtClean="0"/>
              <a:t>12326</a:t>
            </a:r>
            <a:endParaRPr lang="en-US" altLang="ja-JP" sz="1400" b="1" dirty="0"/>
          </a:p>
        </p:txBody>
      </p:sp>
      <p:sp>
        <p:nvSpPr>
          <p:cNvPr id="9254" name="Text Box 102"/>
          <p:cNvSpPr txBox="1">
            <a:spLocks noChangeArrowheads="1"/>
          </p:cNvSpPr>
          <p:nvPr/>
        </p:nvSpPr>
        <p:spPr bwMode="auto">
          <a:xfrm>
            <a:off x="3348038" y="4581525"/>
            <a:ext cx="1152525" cy="573088"/>
          </a:xfrm>
          <a:prstGeom prst="rect">
            <a:avLst/>
          </a:prstGeom>
          <a:solidFill>
            <a:schemeClr val="bg1"/>
          </a:solidFill>
          <a:ln w="9525">
            <a:noFill/>
            <a:miter lim="800000"/>
            <a:headEnd/>
            <a:tailEnd/>
          </a:ln>
        </p:spPr>
        <p:txBody>
          <a:bodyPr>
            <a:spAutoFit/>
          </a:bodyPr>
          <a:lstStyle/>
          <a:p>
            <a:pPr>
              <a:lnSpc>
                <a:spcPct val="75000"/>
              </a:lnSpc>
            </a:pPr>
            <a:r>
              <a:rPr lang="en-US" altLang="ja-JP" sz="1400" b="1" dirty="0" smtClean="0"/>
              <a:t>170</a:t>
            </a:r>
            <a:endParaRPr lang="en-US" altLang="ja-JP" sz="1400" b="1" dirty="0"/>
          </a:p>
          <a:p>
            <a:pPr>
              <a:lnSpc>
                <a:spcPct val="75000"/>
              </a:lnSpc>
            </a:pPr>
            <a:r>
              <a:rPr lang="en-US" altLang="ja-JP" sz="1400" b="1" dirty="0"/>
              <a:t> ↓ </a:t>
            </a:r>
            <a:r>
              <a:rPr lang="en-US" altLang="ja-JP" sz="1400" b="1" dirty="0" smtClean="0">
                <a:solidFill>
                  <a:srgbClr val="CC0000"/>
                </a:solidFill>
              </a:rPr>
              <a:t>(</a:t>
            </a:r>
            <a:r>
              <a:rPr lang="en-US" altLang="ja-JP" sz="1400" dirty="0" smtClean="0">
                <a:solidFill>
                  <a:srgbClr val="CC0000"/>
                </a:solidFill>
              </a:rPr>
              <a:t>2028</a:t>
            </a:r>
            <a:r>
              <a:rPr lang="en-US" altLang="ja-JP" sz="1400" b="1" dirty="0" smtClean="0">
                <a:solidFill>
                  <a:srgbClr val="CC0000"/>
                </a:solidFill>
              </a:rPr>
              <a:t>%)</a:t>
            </a:r>
            <a:endParaRPr lang="en-US" altLang="ja-JP" sz="1400" b="1" dirty="0">
              <a:solidFill>
                <a:srgbClr val="CC0000"/>
              </a:solidFill>
            </a:endParaRPr>
          </a:p>
          <a:p>
            <a:pPr>
              <a:lnSpc>
                <a:spcPct val="75000"/>
              </a:lnSpc>
            </a:pPr>
            <a:r>
              <a:rPr lang="en-US" altLang="ja-JP" sz="1400" dirty="0" smtClean="0"/>
              <a:t>3449</a:t>
            </a:r>
            <a:endParaRPr lang="en-US" altLang="ja-JP" sz="1400" b="1" dirty="0"/>
          </a:p>
        </p:txBody>
      </p:sp>
      <p:sp>
        <p:nvSpPr>
          <p:cNvPr id="9255" name="Text Box 103"/>
          <p:cNvSpPr txBox="1">
            <a:spLocks noChangeArrowheads="1"/>
          </p:cNvSpPr>
          <p:nvPr/>
        </p:nvSpPr>
        <p:spPr bwMode="auto">
          <a:xfrm>
            <a:off x="2268538" y="3933825"/>
            <a:ext cx="1081087" cy="644525"/>
          </a:xfrm>
          <a:prstGeom prst="rect">
            <a:avLst/>
          </a:prstGeom>
          <a:solidFill>
            <a:schemeClr val="bg1"/>
          </a:solidFill>
          <a:ln w="9525">
            <a:noFill/>
            <a:miter lim="800000"/>
            <a:headEnd/>
            <a:tailEnd/>
          </a:ln>
        </p:spPr>
        <p:txBody>
          <a:bodyPr>
            <a:spAutoFit/>
          </a:bodyPr>
          <a:lstStyle/>
          <a:p>
            <a:pPr>
              <a:lnSpc>
                <a:spcPct val="75000"/>
              </a:lnSpc>
            </a:pPr>
            <a:r>
              <a:rPr lang="en-US" altLang="ja-JP" sz="1600" b="1" dirty="0" smtClean="0"/>
              <a:t>715</a:t>
            </a:r>
            <a:endParaRPr lang="en-US" altLang="ja-JP" sz="1600" b="1" dirty="0"/>
          </a:p>
          <a:p>
            <a:pPr>
              <a:lnSpc>
                <a:spcPct val="75000"/>
              </a:lnSpc>
            </a:pPr>
            <a:r>
              <a:rPr lang="en-US" altLang="ja-JP" sz="1600" b="1" dirty="0"/>
              <a:t>↓</a:t>
            </a:r>
            <a:r>
              <a:rPr lang="en-US" altLang="ja-JP" sz="1600" b="1" dirty="0">
                <a:solidFill>
                  <a:srgbClr val="CC0000"/>
                </a:solidFill>
              </a:rPr>
              <a:t>(</a:t>
            </a:r>
            <a:r>
              <a:rPr lang="en-US" altLang="ja-JP" sz="1600" b="1" dirty="0" smtClean="0">
                <a:solidFill>
                  <a:srgbClr val="CC0000"/>
                </a:solidFill>
              </a:rPr>
              <a:t>198%)</a:t>
            </a:r>
            <a:endParaRPr lang="en-US" altLang="ja-JP" sz="1600" b="1" dirty="0">
              <a:solidFill>
                <a:srgbClr val="CC0000"/>
              </a:solidFill>
            </a:endParaRPr>
          </a:p>
          <a:p>
            <a:pPr>
              <a:lnSpc>
                <a:spcPct val="75000"/>
              </a:lnSpc>
            </a:pPr>
            <a:r>
              <a:rPr lang="en-US" altLang="ja-JP" sz="1600" dirty="0" smtClean="0"/>
              <a:t>1428</a:t>
            </a:r>
            <a:endParaRPr lang="en-US" altLang="ja-JP" sz="16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0" y="609600"/>
            <a:ext cx="9144000" cy="6248400"/>
          </a:xfrm>
        </p:spPr>
        <p:txBody>
          <a:bodyPr/>
          <a:lstStyle/>
          <a:p>
            <a:r>
              <a:rPr lang="en-CA" altLang="ja-JP" sz="2800" dirty="0" smtClean="0"/>
              <a:t/>
            </a:r>
            <a:br>
              <a:rPr lang="en-CA" altLang="ja-JP" sz="2800" dirty="0" smtClean="0"/>
            </a:br>
            <a:r>
              <a:rPr lang="en-CA" altLang="ja-JP" sz="2800" dirty="0" smtClean="0"/>
              <a:t>Growing number of inter-university linkages within Asia</a:t>
            </a:r>
            <a:r>
              <a:rPr lang="en-CA" altLang="ja-JP" dirty="0" smtClean="0"/>
              <a:t/>
            </a:r>
            <a:br>
              <a:rPr lang="en-CA" altLang="ja-JP" dirty="0" smtClean="0"/>
            </a:br>
            <a:r>
              <a:rPr lang="en-CA" altLang="ja-JP" dirty="0" smtClean="0"/>
              <a:t/>
            </a:r>
            <a:br>
              <a:rPr lang="en-CA" altLang="ja-JP" dirty="0" smtClean="0"/>
            </a:br>
            <a:r>
              <a:rPr lang="en-CA" altLang="ja-JP" dirty="0" smtClean="0"/>
              <a:t/>
            </a:r>
            <a:br>
              <a:rPr lang="en-CA" altLang="ja-JP" dirty="0" smtClean="0"/>
            </a:br>
            <a:r>
              <a:rPr lang="en-CA" altLang="ja-JP" dirty="0" smtClean="0"/>
              <a:t/>
            </a:r>
            <a:br>
              <a:rPr lang="en-CA" altLang="ja-JP" dirty="0" smtClean="0"/>
            </a:br>
            <a:r>
              <a:rPr lang="en-CA" altLang="ja-JP" dirty="0" smtClean="0"/>
              <a:t/>
            </a:r>
            <a:br>
              <a:rPr lang="en-CA" altLang="ja-JP" dirty="0" smtClean="0"/>
            </a:br>
            <a:r>
              <a:rPr lang="en-CA" altLang="ja-JP" dirty="0" smtClean="0"/>
              <a:t/>
            </a:r>
            <a:br>
              <a:rPr lang="en-CA" altLang="ja-JP" dirty="0" smtClean="0"/>
            </a:br>
            <a:r>
              <a:rPr lang="en-CA" altLang="ja-JP" dirty="0" smtClean="0"/>
              <a:t/>
            </a:r>
            <a:br>
              <a:rPr lang="en-CA" altLang="ja-JP" dirty="0" smtClean="0"/>
            </a:br>
            <a:r>
              <a:rPr lang="en-CA" altLang="ja-JP" dirty="0" smtClean="0"/>
              <a:t/>
            </a:r>
            <a:br>
              <a:rPr lang="en-CA" altLang="ja-JP" dirty="0" smtClean="0"/>
            </a:br>
            <a:r>
              <a:rPr lang="en-CA" altLang="ja-JP" dirty="0" smtClean="0"/>
              <a:t/>
            </a:r>
            <a:br>
              <a:rPr lang="en-CA" altLang="ja-JP" dirty="0" smtClean="0"/>
            </a:br>
            <a:r>
              <a:rPr lang="ja-JP" altLang="ja-JP" sz="1600" dirty="0" smtClean="0"/>
              <a:t>出典：文部科学省・「大学等間交流協定締結状況調査の結果について（平成１８年１０月１日現在）」</a:t>
            </a:r>
            <a:r>
              <a:rPr lang="en-US" altLang="ja-JP" sz="1600" dirty="0" smtClean="0"/>
              <a:t/>
            </a:r>
            <a:br>
              <a:rPr lang="en-US" altLang="ja-JP" sz="1600" dirty="0" smtClean="0"/>
            </a:br>
            <a:r>
              <a:rPr lang="ja-JP" altLang="ja-JP" sz="1600" dirty="0" smtClean="0"/>
              <a:t>（平成１９年９月１９日発表）</a:t>
            </a:r>
            <a:r>
              <a:rPr lang="ja-JP" altLang="ja-JP" dirty="0" smtClean="0"/>
              <a:t/>
            </a:r>
            <a:br>
              <a:rPr lang="ja-JP" altLang="ja-JP" dirty="0" smtClean="0"/>
            </a:br>
            <a:endParaRPr lang="ja-JP" altLang="en-US" dirty="0" smtClean="0"/>
          </a:p>
        </p:txBody>
      </p:sp>
      <p:sp>
        <p:nvSpPr>
          <p:cNvPr id="4" name="スライド番号プレースホルダ 3"/>
          <p:cNvSpPr>
            <a:spLocks noGrp="1"/>
          </p:cNvSpPr>
          <p:nvPr>
            <p:ph type="sldNum" sz="quarter" idx="12"/>
          </p:nvPr>
        </p:nvSpPr>
        <p:spPr/>
        <p:txBody>
          <a:bodyPr/>
          <a:lstStyle/>
          <a:p>
            <a:pPr>
              <a:defRPr/>
            </a:pPr>
            <a:endParaRPr lang="en-US" altLang="ja-JP" dirty="0" smtClean="0"/>
          </a:p>
          <a:p>
            <a:pPr>
              <a:defRPr/>
            </a:pPr>
            <a:endParaRPr lang="en-US" altLang="ja-JP" dirty="0"/>
          </a:p>
        </p:txBody>
      </p:sp>
      <p:pic>
        <p:nvPicPr>
          <p:cNvPr id="10244" name="Picture 3" descr="C:\Users\David\Desktop\GRAPH UPDATE 2.jpg"/>
          <p:cNvPicPr>
            <a:picLocks noGrp="1" noChangeAspect="1" noChangeArrowheads="1"/>
          </p:cNvPicPr>
          <p:nvPr>
            <p:ph type="chart" idx="1"/>
          </p:nvPr>
        </p:nvPicPr>
        <p:blipFill>
          <a:blip r:embed="rId3" cstate="print"/>
          <a:srcRect/>
          <a:stretch>
            <a:fillRect/>
          </a:stretch>
        </p:blipFill>
        <p:spPr>
          <a:xfrm>
            <a:off x="611560" y="1484784"/>
            <a:ext cx="8072438" cy="4572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0" y="609600"/>
            <a:ext cx="9144000" cy="6248400"/>
          </a:xfrm>
        </p:spPr>
        <p:txBody>
          <a:bodyPr/>
          <a:lstStyle/>
          <a:p>
            <a:r>
              <a:rPr lang="en-CA" altLang="ja-JP" sz="2800" dirty="0" smtClean="0"/>
              <a:t>Growing number of inter-university linkages within Asia </a:t>
            </a:r>
            <a:br>
              <a:rPr lang="en-CA" altLang="ja-JP" sz="2800" dirty="0" smtClean="0"/>
            </a:br>
            <a:r>
              <a:rPr lang="en-US" altLang="ja-JP" sz="2800" dirty="0" smtClean="0">
                <a:latin typeface="Times New Roman" pitchFamily="18" charset="0"/>
                <a:cs typeface="Times New Roman" pitchFamily="18" charset="0"/>
              </a:rPr>
              <a:t>Branch Offices Abroad by Regions</a:t>
            </a:r>
            <a:br>
              <a:rPr lang="en-US" altLang="ja-JP" sz="2800" dirty="0" smtClean="0">
                <a:latin typeface="Times New Roman" pitchFamily="18" charset="0"/>
                <a:cs typeface="Times New Roman" pitchFamily="18" charset="0"/>
              </a:rPr>
            </a:br>
            <a:r>
              <a:rPr lang="en-US" altLang="ja-JP" sz="2800" dirty="0" smtClean="0">
                <a:latin typeface="Times New Roman" pitchFamily="18" charset="0"/>
                <a:cs typeface="Times New Roman" pitchFamily="18" charset="0"/>
              </a:rPr>
              <a:t/>
            </a:r>
            <a:br>
              <a:rPr lang="en-US" altLang="ja-JP" sz="2800" dirty="0" smtClean="0">
                <a:latin typeface="Times New Roman" pitchFamily="18" charset="0"/>
                <a:cs typeface="Times New Roman" pitchFamily="18" charset="0"/>
              </a:rPr>
            </a:br>
            <a:r>
              <a:rPr lang="en-US" altLang="ja-JP" sz="2800" dirty="0" smtClean="0">
                <a:latin typeface="Times New Roman" pitchFamily="18" charset="0"/>
                <a:cs typeface="Times New Roman" pitchFamily="18" charset="0"/>
              </a:rPr>
              <a:t/>
            </a:r>
            <a:br>
              <a:rPr lang="en-US" altLang="ja-JP" sz="2800" dirty="0" smtClean="0">
                <a:latin typeface="Times New Roman" pitchFamily="18" charset="0"/>
                <a:cs typeface="Times New Roman" pitchFamily="18" charset="0"/>
              </a:rPr>
            </a:br>
            <a:r>
              <a:rPr lang="en-US" altLang="ja-JP" sz="2800" dirty="0" smtClean="0">
                <a:latin typeface="Times New Roman" pitchFamily="18" charset="0"/>
                <a:cs typeface="Times New Roman" pitchFamily="18" charset="0"/>
              </a:rPr>
              <a:t/>
            </a:r>
            <a:br>
              <a:rPr lang="en-US" altLang="ja-JP" sz="2800" dirty="0" smtClean="0">
                <a:latin typeface="Times New Roman" pitchFamily="18" charset="0"/>
                <a:cs typeface="Times New Roman" pitchFamily="18" charset="0"/>
              </a:rPr>
            </a:br>
            <a:r>
              <a:rPr lang="en-US" altLang="ja-JP" sz="2800" dirty="0" smtClean="0">
                <a:latin typeface="Times New Roman" pitchFamily="18" charset="0"/>
                <a:cs typeface="Times New Roman" pitchFamily="18" charset="0"/>
              </a:rPr>
              <a:t/>
            </a:r>
            <a:br>
              <a:rPr lang="en-US" altLang="ja-JP" sz="2800" dirty="0" smtClean="0">
                <a:latin typeface="Times New Roman" pitchFamily="18" charset="0"/>
                <a:cs typeface="Times New Roman" pitchFamily="18" charset="0"/>
              </a:rPr>
            </a:br>
            <a:r>
              <a:rPr lang="en-US" altLang="ja-JP" sz="2800" dirty="0" smtClean="0">
                <a:latin typeface="Times New Roman" pitchFamily="18" charset="0"/>
                <a:cs typeface="Times New Roman" pitchFamily="18" charset="0"/>
              </a:rPr>
              <a:t/>
            </a:r>
            <a:br>
              <a:rPr lang="en-US" altLang="ja-JP" sz="2800" dirty="0" smtClean="0">
                <a:latin typeface="Times New Roman" pitchFamily="18" charset="0"/>
                <a:cs typeface="Times New Roman" pitchFamily="18" charset="0"/>
              </a:rPr>
            </a:br>
            <a:r>
              <a:rPr lang="en-US" altLang="ja-JP" sz="2800" dirty="0" smtClean="0">
                <a:latin typeface="Times New Roman" pitchFamily="18" charset="0"/>
                <a:cs typeface="Times New Roman" pitchFamily="18" charset="0"/>
              </a:rPr>
              <a:t/>
            </a:r>
            <a:br>
              <a:rPr lang="en-US" altLang="ja-JP" sz="2800" dirty="0" smtClean="0">
                <a:latin typeface="Times New Roman" pitchFamily="18" charset="0"/>
                <a:cs typeface="Times New Roman" pitchFamily="18" charset="0"/>
              </a:rPr>
            </a:br>
            <a:r>
              <a:rPr lang="en-US" altLang="ja-JP" sz="2800" dirty="0" smtClean="0">
                <a:latin typeface="Times New Roman" pitchFamily="18" charset="0"/>
                <a:cs typeface="Times New Roman" pitchFamily="18" charset="0"/>
              </a:rPr>
              <a:t/>
            </a:r>
            <a:br>
              <a:rPr lang="en-US" altLang="ja-JP" sz="2800" dirty="0" smtClean="0">
                <a:latin typeface="Times New Roman" pitchFamily="18" charset="0"/>
                <a:cs typeface="Times New Roman" pitchFamily="18" charset="0"/>
              </a:rPr>
            </a:br>
            <a:r>
              <a:rPr lang="en-US" altLang="ja-JP" sz="2800" dirty="0" smtClean="0">
                <a:latin typeface="Times New Roman" pitchFamily="18" charset="0"/>
                <a:cs typeface="Times New Roman" pitchFamily="18" charset="0"/>
              </a:rPr>
              <a:t/>
            </a:r>
            <a:br>
              <a:rPr lang="en-US" altLang="ja-JP" sz="2800" dirty="0" smtClean="0">
                <a:latin typeface="Times New Roman" pitchFamily="18" charset="0"/>
                <a:cs typeface="Times New Roman" pitchFamily="18" charset="0"/>
              </a:rPr>
            </a:br>
            <a:r>
              <a:rPr lang="en-US" altLang="ja-JP" sz="2800" dirty="0" smtClean="0">
                <a:latin typeface="Times New Roman" pitchFamily="18" charset="0"/>
                <a:cs typeface="Times New Roman" pitchFamily="18" charset="0"/>
              </a:rPr>
              <a:t/>
            </a:r>
            <a:br>
              <a:rPr lang="en-US" altLang="ja-JP" sz="2800" dirty="0" smtClean="0">
                <a:latin typeface="Times New Roman" pitchFamily="18" charset="0"/>
                <a:cs typeface="Times New Roman" pitchFamily="18" charset="0"/>
              </a:rPr>
            </a:br>
            <a:r>
              <a:rPr lang="en-US" altLang="ja-JP" sz="2800" dirty="0" smtClean="0">
                <a:latin typeface="Times New Roman" pitchFamily="18" charset="0"/>
                <a:cs typeface="Times New Roman" pitchFamily="18" charset="0"/>
              </a:rPr>
              <a:t/>
            </a:r>
            <a:br>
              <a:rPr lang="en-US" altLang="ja-JP" sz="2800" dirty="0" smtClean="0">
                <a:latin typeface="Times New Roman" pitchFamily="18" charset="0"/>
                <a:cs typeface="Times New Roman" pitchFamily="18" charset="0"/>
              </a:rPr>
            </a:br>
            <a:r>
              <a:rPr lang="en-US" altLang="ja-JP" sz="2800" dirty="0" smtClean="0">
                <a:latin typeface="Times New Roman" pitchFamily="18" charset="0"/>
                <a:cs typeface="Times New Roman" pitchFamily="18" charset="0"/>
              </a:rPr>
              <a:t/>
            </a:r>
            <a:br>
              <a:rPr lang="en-US" altLang="ja-JP" sz="2800" dirty="0" smtClean="0">
                <a:latin typeface="Times New Roman" pitchFamily="18" charset="0"/>
                <a:cs typeface="Times New Roman" pitchFamily="18" charset="0"/>
              </a:rPr>
            </a:br>
            <a:r>
              <a:rPr lang="ja-JP" altLang="ja-JP" sz="1600" dirty="0" smtClean="0"/>
              <a:t>出典：文部科学省・海外拠点の設置に関する状況調査」（平成１９年９月１９日発表）</a:t>
            </a:r>
            <a:endParaRPr lang="ja-JP" altLang="en-US" sz="1600" dirty="0" smtClean="0"/>
          </a:p>
        </p:txBody>
      </p:sp>
      <p:sp>
        <p:nvSpPr>
          <p:cNvPr id="11267" name="グラフ プレースホルダ 2"/>
          <p:cNvSpPr>
            <a:spLocks noGrp="1" noTextEdit="1"/>
          </p:cNvSpPr>
          <p:nvPr>
            <p:ph type="chart" idx="1"/>
          </p:nvPr>
        </p:nvSpPr>
        <p:spPr/>
      </p:sp>
      <p:sp>
        <p:nvSpPr>
          <p:cNvPr id="4" name="スライド番号プレースホルダ 3"/>
          <p:cNvSpPr>
            <a:spLocks noGrp="1"/>
          </p:cNvSpPr>
          <p:nvPr>
            <p:ph type="sldNum" sz="quarter" idx="12"/>
          </p:nvPr>
        </p:nvSpPr>
        <p:spPr/>
        <p:txBody>
          <a:bodyPr/>
          <a:lstStyle/>
          <a:p>
            <a:pPr>
              <a:defRPr/>
            </a:pPr>
            <a:fld id="{21226E28-E502-41BA-8AFF-A9BA0DE925CA}" type="slidenum">
              <a:rPr lang="ja-JP" altLang="en-US" smtClean="0"/>
              <a:pPr>
                <a:defRPr/>
              </a:pPr>
              <a:t>29</a:t>
            </a:fld>
            <a:endParaRPr lang="en-US" altLang="ja-JP" dirty="0"/>
          </a:p>
        </p:txBody>
      </p:sp>
      <p:pic>
        <p:nvPicPr>
          <p:cNvPr id="11269" name="図 44" descr="http://www.mext.go.jp/b_menu/houdou/19/09/07090416/003/003.gif"/>
          <p:cNvPicPr>
            <a:picLocks noChangeAspect="1" noChangeArrowheads="1"/>
          </p:cNvPicPr>
          <p:nvPr/>
        </p:nvPicPr>
        <p:blipFill>
          <a:blip r:embed="rId3" cstate="print"/>
          <a:srcRect/>
          <a:stretch>
            <a:fillRect/>
          </a:stretch>
        </p:blipFill>
        <p:spPr bwMode="auto">
          <a:xfrm>
            <a:off x="395536" y="1844824"/>
            <a:ext cx="8524875"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3A567F2-D34B-421F-A274-56613FD607CF}" type="slidenum">
              <a:rPr lang="ja-JP" altLang="en-US" smtClean="0"/>
              <a:pPr>
                <a:defRPr/>
              </a:pPr>
              <a:t>3</a:t>
            </a:fld>
            <a:endParaRPr lang="en-US" altLang="ja-JP"/>
          </a:p>
        </p:txBody>
      </p:sp>
      <p:sp>
        <p:nvSpPr>
          <p:cNvPr id="5" name="Title 1"/>
          <p:cNvSpPr txBox="1">
            <a:spLocks/>
          </p:cNvSpPr>
          <p:nvPr/>
        </p:nvSpPr>
        <p:spPr bwMode="auto">
          <a:xfrm>
            <a:off x="500063" y="428625"/>
            <a:ext cx="8358187" cy="776288"/>
          </a:xfrm>
          <a:prstGeom prst="rect">
            <a:avLst/>
          </a:prstGeom>
          <a:noFill/>
          <a:ln w="9525">
            <a:noFill/>
            <a:miter lim="800000"/>
            <a:headEnd/>
            <a:tailEnd/>
          </a:ln>
        </p:spPr>
        <p:txBody>
          <a:bodyPr anchor="ctr"/>
          <a:lstStyle/>
          <a:p>
            <a:pPr>
              <a:defRPr/>
            </a:pPr>
            <a:r>
              <a:rPr lang="en-CA" altLang="ja-JP" sz="3200" dirty="0">
                <a:solidFill>
                  <a:srgbClr val="002060"/>
                </a:solidFill>
                <a:ea typeface="+mj-ea"/>
                <a:cs typeface="+mj-cs"/>
              </a:rPr>
              <a:t>Background </a:t>
            </a:r>
            <a:r>
              <a:rPr lang="en-CA" altLang="ja-JP" sz="3200" dirty="0" smtClean="0">
                <a:solidFill>
                  <a:srgbClr val="002060"/>
                </a:solidFill>
                <a:ea typeface="+mj-ea"/>
                <a:cs typeface="+mj-cs"/>
              </a:rPr>
              <a:t>of Policy </a:t>
            </a:r>
            <a:r>
              <a:rPr lang="en-CA" altLang="ja-JP" sz="3200" dirty="0">
                <a:solidFill>
                  <a:srgbClr val="002060"/>
                </a:solidFill>
                <a:ea typeface="+mj-ea"/>
                <a:cs typeface="+mj-cs"/>
              </a:rPr>
              <a:t>Discussion on </a:t>
            </a:r>
            <a:br>
              <a:rPr lang="en-CA" altLang="ja-JP" sz="3200" dirty="0">
                <a:solidFill>
                  <a:srgbClr val="002060"/>
                </a:solidFill>
                <a:ea typeface="+mj-ea"/>
                <a:cs typeface="+mj-cs"/>
              </a:rPr>
            </a:br>
            <a:r>
              <a:rPr lang="en-CA" altLang="ja-JP" sz="3200" dirty="0">
                <a:solidFill>
                  <a:srgbClr val="002060"/>
                </a:solidFill>
                <a:ea typeface="+mj-ea"/>
                <a:cs typeface="+mj-cs"/>
              </a:rPr>
              <a:t>   Asian Regional Integration</a:t>
            </a:r>
          </a:p>
        </p:txBody>
      </p:sp>
      <p:sp>
        <p:nvSpPr>
          <p:cNvPr id="8196" name="TextBox 3"/>
          <p:cNvSpPr txBox="1">
            <a:spLocks noChangeArrowheads="1"/>
          </p:cNvSpPr>
          <p:nvPr/>
        </p:nvSpPr>
        <p:spPr bwMode="auto">
          <a:xfrm>
            <a:off x="357188" y="1785938"/>
            <a:ext cx="5500687" cy="369887"/>
          </a:xfrm>
          <a:prstGeom prst="rect">
            <a:avLst/>
          </a:prstGeom>
          <a:noFill/>
          <a:ln w="9525">
            <a:noFill/>
            <a:miter lim="800000"/>
            <a:headEnd/>
            <a:tailEnd/>
          </a:ln>
        </p:spPr>
        <p:txBody>
          <a:bodyPr>
            <a:spAutoFit/>
          </a:bodyPr>
          <a:lstStyle/>
          <a:p>
            <a:endParaRPr lang="en-CA" altLang="ja-JP">
              <a:latin typeface="Tw Cen MT" pitchFamily="34" charset="0"/>
            </a:endParaRPr>
          </a:p>
        </p:txBody>
      </p:sp>
      <p:sp>
        <p:nvSpPr>
          <p:cNvPr id="7" name="Flowchart: Decision 6"/>
          <p:cNvSpPr/>
          <p:nvPr/>
        </p:nvSpPr>
        <p:spPr>
          <a:xfrm>
            <a:off x="285750" y="1785938"/>
            <a:ext cx="285750" cy="28575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ltLang="ja-JP">
              <a:solidFill>
                <a:srgbClr val="002060"/>
              </a:solidFill>
              <a:cs typeface="Arial" charset="0"/>
            </a:endParaRPr>
          </a:p>
        </p:txBody>
      </p:sp>
      <p:sp>
        <p:nvSpPr>
          <p:cNvPr id="8" name="Flowchart: Decision 7"/>
          <p:cNvSpPr/>
          <p:nvPr/>
        </p:nvSpPr>
        <p:spPr>
          <a:xfrm>
            <a:off x="285750" y="2571750"/>
            <a:ext cx="285750" cy="28575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ltLang="ja-JP">
              <a:solidFill>
                <a:srgbClr val="002060"/>
              </a:solidFill>
              <a:cs typeface="Arial" charset="0"/>
            </a:endParaRPr>
          </a:p>
        </p:txBody>
      </p:sp>
      <p:sp>
        <p:nvSpPr>
          <p:cNvPr id="8199" name="TextBox 6"/>
          <p:cNvSpPr txBox="1">
            <a:spLocks noChangeArrowheads="1"/>
          </p:cNvSpPr>
          <p:nvPr/>
        </p:nvSpPr>
        <p:spPr bwMode="auto">
          <a:xfrm>
            <a:off x="714375" y="1714500"/>
            <a:ext cx="4786313" cy="701675"/>
          </a:xfrm>
          <a:prstGeom prst="rect">
            <a:avLst/>
          </a:prstGeom>
          <a:noFill/>
          <a:ln w="9525">
            <a:noFill/>
            <a:miter lim="800000"/>
            <a:headEnd/>
            <a:tailEnd/>
          </a:ln>
        </p:spPr>
        <p:txBody>
          <a:bodyPr>
            <a:spAutoFit/>
          </a:bodyPr>
          <a:lstStyle/>
          <a:p>
            <a:r>
              <a:rPr lang="en-CA" altLang="ja-JP" sz="2200"/>
              <a:t>Growing relative presence of East Asia in the world economy</a:t>
            </a:r>
          </a:p>
        </p:txBody>
      </p:sp>
      <p:sp>
        <p:nvSpPr>
          <p:cNvPr id="8200" name="TextBox 7"/>
          <p:cNvSpPr txBox="1">
            <a:spLocks noChangeArrowheads="1"/>
          </p:cNvSpPr>
          <p:nvPr/>
        </p:nvSpPr>
        <p:spPr bwMode="auto">
          <a:xfrm>
            <a:off x="642938" y="2500313"/>
            <a:ext cx="5072062" cy="701675"/>
          </a:xfrm>
          <a:prstGeom prst="rect">
            <a:avLst/>
          </a:prstGeom>
          <a:noFill/>
          <a:ln w="9525">
            <a:noFill/>
            <a:miter lim="800000"/>
            <a:headEnd/>
            <a:tailEnd/>
          </a:ln>
        </p:spPr>
        <p:txBody>
          <a:bodyPr>
            <a:spAutoFit/>
          </a:bodyPr>
          <a:lstStyle/>
          <a:p>
            <a:r>
              <a:rPr lang="en-CA" altLang="ja-JP" sz="2200"/>
              <a:t>Increasing economic inter-               dependence within the region</a:t>
            </a:r>
          </a:p>
        </p:txBody>
      </p:sp>
      <p:sp>
        <p:nvSpPr>
          <p:cNvPr id="11" name="Left Brace 10"/>
          <p:cNvSpPr/>
          <p:nvPr/>
        </p:nvSpPr>
        <p:spPr>
          <a:xfrm rot="16200000">
            <a:off x="2536032" y="892969"/>
            <a:ext cx="642937" cy="5000625"/>
          </a:xfrm>
          <a:prstGeom prst="lef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CA" altLang="ja-JP">
              <a:solidFill>
                <a:srgbClr val="002060"/>
              </a:solidFill>
              <a:cs typeface="Arial" charset="0"/>
            </a:endParaRPr>
          </a:p>
        </p:txBody>
      </p:sp>
      <p:sp>
        <p:nvSpPr>
          <p:cNvPr id="12" name="Flowchart: Decision 11"/>
          <p:cNvSpPr/>
          <p:nvPr/>
        </p:nvSpPr>
        <p:spPr>
          <a:xfrm>
            <a:off x="357188" y="4000500"/>
            <a:ext cx="285750" cy="28575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ltLang="ja-JP">
              <a:solidFill>
                <a:srgbClr val="002060"/>
              </a:solidFill>
              <a:cs typeface="Arial" charset="0"/>
            </a:endParaRPr>
          </a:p>
        </p:txBody>
      </p:sp>
      <p:sp>
        <p:nvSpPr>
          <p:cNvPr id="8203" name="TextBox 10"/>
          <p:cNvSpPr txBox="1">
            <a:spLocks noChangeArrowheads="1"/>
          </p:cNvSpPr>
          <p:nvPr/>
        </p:nvSpPr>
        <p:spPr bwMode="auto">
          <a:xfrm>
            <a:off x="785813" y="3786188"/>
            <a:ext cx="4214812" cy="1006475"/>
          </a:xfrm>
          <a:prstGeom prst="rect">
            <a:avLst/>
          </a:prstGeom>
          <a:noFill/>
          <a:ln w="9525">
            <a:noFill/>
            <a:miter lim="800000"/>
            <a:headEnd/>
            <a:tailEnd/>
          </a:ln>
        </p:spPr>
        <p:txBody>
          <a:bodyPr>
            <a:spAutoFit/>
          </a:bodyPr>
          <a:lstStyle/>
          <a:p>
            <a:r>
              <a:rPr lang="en-CA" altLang="ja-JP" sz="2200" dirty="0"/>
              <a:t>Formulating a </a:t>
            </a:r>
            <a:r>
              <a:rPr lang="en-CA" altLang="ja-JP" sz="2200" dirty="0" smtClean="0"/>
              <a:t>self-sustaining </a:t>
            </a:r>
            <a:r>
              <a:rPr lang="en-CA" altLang="ja-JP" sz="2200" dirty="0"/>
              <a:t>economic structure, </a:t>
            </a:r>
            <a:r>
              <a:rPr lang="en-CA" altLang="ja-JP" sz="2200" dirty="0" smtClean="0"/>
              <a:t>less-       dependent </a:t>
            </a:r>
            <a:r>
              <a:rPr lang="en-CA" altLang="ja-JP" sz="2200" dirty="0"/>
              <a:t>on the West</a:t>
            </a:r>
          </a:p>
        </p:txBody>
      </p:sp>
      <p:sp>
        <p:nvSpPr>
          <p:cNvPr id="14" name="Flowchart: Decision 13"/>
          <p:cNvSpPr/>
          <p:nvPr/>
        </p:nvSpPr>
        <p:spPr>
          <a:xfrm>
            <a:off x="357188" y="5500688"/>
            <a:ext cx="285750" cy="28575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ltLang="ja-JP">
              <a:solidFill>
                <a:srgbClr val="002060"/>
              </a:solidFill>
              <a:cs typeface="Arial" charset="0"/>
            </a:endParaRPr>
          </a:p>
        </p:txBody>
      </p:sp>
      <p:cxnSp>
        <p:nvCxnSpPr>
          <p:cNvPr id="15" name="Elbow Connector 14"/>
          <p:cNvCxnSpPr/>
          <p:nvPr/>
        </p:nvCxnSpPr>
        <p:spPr>
          <a:xfrm rot="16200000" flipH="1">
            <a:off x="1893094" y="4893469"/>
            <a:ext cx="571500" cy="500062"/>
          </a:xfrm>
          <a:prstGeom prst="bentConnector3">
            <a:avLst>
              <a:gd name="adj1" fmla="val 50000"/>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8206" name="TextBox 14"/>
          <p:cNvSpPr txBox="1">
            <a:spLocks noChangeArrowheads="1"/>
          </p:cNvSpPr>
          <p:nvPr/>
        </p:nvSpPr>
        <p:spPr bwMode="auto">
          <a:xfrm>
            <a:off x="642938" y="5429250"/>
            <a:ext cx="4500562" cy="769938"/>
          </a:xfrm>
          <a:prstGeom prst="rect">
            <a:avLst/>
          </a:prstGeom>
          <a:noFill/>
          <a:ln w="9525">
            <a:noFill/>
            <a:miter lim="800000"/>
            <a:headEnd/>
            <a:tailEnd/>
          </a:ln>
        </p:spPr>
        <p:txBody>
          <a:bodyPr>
            <a:spAutoFit/>
          </a:bodyPr>
          <a:lstStyle/>
          <a:p>
            <a:r>
              <a:rPr lang="en-CA" altLang="ja-JP" sz="2200"/>
              <a:t>“Asianization of Asia” is witnessed in the economies  of the region</a:t>
            </a:r>
          </a:p>
        </p:txBody>
      </p:sp>
      <p:cxnSp>
        <p:nvCxnSpPr>
          <p:cNvPr id="17" name="Elbow Connector 16"/>
          <p:cNvCxnSpPr/>
          <p:nvPr/>
        </p:nvCxnSpPr>
        <p:spPr>
          <a:xfrm rot="5400000" flipH="1" flipV="1">
            <a:off x="3714750" y="3714751"/>
            <a:ext cx="3786187" cy="785812"/>
          </a:xfrm>
          <a:prstGeom prst="bentConnector3">
            <a:avLst>
              <a:gd name="adj1" fmla="val 50000"/>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Flowchart: Decision 17"/>
          <p:cNvSpPr/>
          <p:nvPr/>
        </p:nvSpPr>
        <p:spPr>
          <a:xfrm>
            <a:off x="5857875" y="1785938"/>
            <a:ext cx="285750" cy="28575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ltLang="ja-JP">
              <a:solidFill>
                <a:srgbClr val="002060"/>
              </a:solidFill>
              <a:cs typeface="Arial" charset="0"/>
            </a:endParaRPr>
          </a:p>
        </p:txBody>
      </p:sp>
      <p:sp>
        <p:nvSpPr>
          <p:cNvPr id="8209" name="TextBox 18"/>
          <p:cNvSpPr txBox="1">
            <a:spLocks noChangeArrowheads="1"/>
          </p:cNvSpPr>
          <p:nvPr/>
        </p:nvSpPr>
        <p:spPr bwMode="auto">
          <a:xfrm>
            <a:off x="6143625" y="1643063"/>
            <a:ext cx="3000375" cy="1311275"/>
          </a:xfrm>
          <a:prstGeom prst="rect">
            <a:avLst/>
          </a:prstGeom>
          <a:noFill/>
          <a:ln w="9525">
            <a:noFill/>
            <a:miter lim="800000"/>
            <a:headEnd/>
            <a:tailEnd/>
          </a:ln>
        </p:spPr>
        <p:txBody>
          <a:bodyPr>
            <a:spAutoFit/>
          </a:bodyPr>
          <a:lstStyle/>
          <a:p>
            <a:r>
              <a:rPr lang="en-CA" altLang="ja-JP" sz="2200"/>
              <a:t>Necessity for             Asian regional         Governance              Framework</a:t>
            </a:r>
          </a:p>
        </p:txBody>
      </p:sp>
      <p:cxnSp>
        <p:nvCxnSpPr>
          <p:cNvPr id="20" name="Elbow Connector 19"/>
          <p:cNvCxnSpPr/>
          <p:nvPr/>
        </p:nvCxnSpPr>
        <p:spPr>
          <a:xfrm rot="5400000">
            <a:off x="6607969" y="3607594"/>
            <a:ext cx="1357313" cy="428625"/>
          </a:xfrm>
          <a:prstGeom prst="bentConnector3">
            <a:avLst>
              <a:gd name="adj1" fmla="val 50000"/>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86375" y="4572000"/>
            <a:ext cx="3857625" cy="1107996"/>
          </a:xfrm>
          <a:prstGeom prst="rect">
            <a:avLst/>
          </a:prstGeom>
          <a:noFill/>
          <a:ln w="12700">
            <a:solidFill>
              <a:schemeClr val="tx2">
                <a:lumMod val="10000"/>
              </a:schemeClr>
            </a:solidFill>
          </a:ln>
        </p:spPr>
        <p:txBody>
          <a:bodyPr>
            <a:spAutoFit/>
          </a:bodyPr>
          <a:lstStyle/>
          <a:p>
            <a:pPr>
              <a:defRPr/>
            </a:pPr>
            <a:r>
              <a:rPr lang="en-CA" sz="2200" dirty="0" smtClean="0">
                <a:latin typeface="Arial" charset="0"/>
                <a:ea typeface="ＭＳ Ｐゴシック" charset="-128"/>
                <a:cs typeface="Arial" charset="0"/>
              </a:rPr>
              <a:t>“ASEAN </a:t>
            </a:r>
            <a:r>
              <a:rPr lang="en-CA" sz="2200" dirty="0">
                <a:latin typeface="Arial" charset="0"/>
                <a:ea typeface="ＭＳ Ｐゴシック" charset="-128"/>
                <a:cs typeface="Arial" charset="0"/>
              </a:rPr>
              <a:t>Community”</a:t>
            </a:r>
          </a:p>
          <a:p>
            <a:pPr>
              <a:defRPr/>
            </a:pPr>
            <a:r>
              <a:rPr lang="en-CA" sz="2200" dirty="0">
                <a:latin typeface="Arial" charset="0"/>
                <a:ea typeface="ＭＳ Ｐゴシック" charset="-128"/>
                <a:cs typeface="Arial" charset="0"/>
              </a:rPr>
              <a:t>“East Asian Community</a:t>
            </a:r>
            <a:r>
              <a:rPr lang="en-CA" sz="2200" dirty="0" smtClean="0">
                <a:latin typeface="Arial" charset="0"/>
                <a:ea typeface="ＭＳ Ｐゴシック" charset="-128"/>
                <a:cs typeface="Arial" charset="0"/>
              </a:rPr>
              <a:t>”</a:t>
            </a:r>
          </a:p>
          <a:p>
            <a:pPr>
              <a:defRPr/>
            </a:pPr>
            <a:r>
              <a:rPr lang="en-CA" sz="2200" dirty="0" smtClean="0">
                <a:ea typeface="ＭＳ Ｐゴシック" charset="-128"/>
              </a:rPr>
              <a:t>“Asia Pacific Community”</a:t>
            </a:r>
            <a:endParaRPr lang="en-CA" sz="2200" dirty="0">
              <a:latin typeface="Arial" charset="0"/>
              <a:ea typeface="ＭＳ Ｐゴシック" charset="-128"/>
              <a:cs typeface="Arial" charset="0"/>
            </a:endParaRPr>
          </a:p>
        </p:txBody>
      </p:sp>
      <p:sp>
        <p:nvSpPr>
          <p:cNvPr id="22" name="Slide Number Placeholder 19"/>
          <p:cNvSpPr txBox="1">
            <a:spLocks/>
          </p:cNvSpPr>
          <p:nvPr/>
        </p:nvSpPr>
        <p:spPr>
          <a:xfrm>
            <a:off x="214313" y="6429375"/>
            <a:ext cx="533400" cy="244475"/>
          </a:xfrm>
          <a:prstGeom prst="rect">
            <a:avLst/>
          </a:prstGeom>
        </p:spPr>
        <p:txBody>
          <a:bodyPr anchor="ctr">
            <a:normAutofit fontScale="55000" lnSpcReduction="20000"/>
          </a:bodyPr>
          <a:lstStyle/>
          <a:p>
            <a:pPr>
              <a:defRPr/>
            </a:pPr>
            <a:fld id="{03A622CB-B4B6-45FD-A7E1-1A58CE56465A}" type="slidenum">
              <a:rPr lang="en-CA" altLang="ja-JP" sz="2000">
                <a:solidFill>
                  <a:srgbClr val="002060"/>
                </a:solidFill>
                <a:latin typeface="Arial" charset="0"/>
              </a:rPr>
              <a:pPr>
                <a:defRPr/>
              </a:pPr>
              <a:t>3</a:t>
            </a:fld>
            <a:endParaRPr lang="en-CA" altLang="ja-JP" sz="2000">
              <a:solidFill>
                <a:srgbClr val="002060"/>
              </a:solidFill>
              <a:latin typeface="Arial" charset="0"/>
            </a:endParaRPr>
          </a:p>
        </p:txBody>
      </p:sp>
      <p:sp>
        <p:nvSpPr>
          <p:cNvPr id="8213" name="Text Box 4"/>
          <p:cNvSpPr txBox="1">
            <a:spLocks noChangeArrowheads="1"/>
          </p:cNvSpPr>
          <p:nvPr/>
        </p:nvSpPr>
        <p:spPr bwMode="auto">
          <a:xfrm>
            <a:off x="7323138" y="0"/>
            <a:ext cx="1820862" cy="396875"/>
          </a:xfrm>
          <a:prstGeom prst="rect">
            <a:avLst/>
          </a:prstGeom>
          <a:noFill/>
          <a:ln w="9525" algn="ctr">
            <a:noFill/>
            <a:prstDash val="dash"/>
            <a:miter lim="800000"/>
            <a:headEnd/>
            <a:tailEnd/>
          </a:ln>
        </p:spPr>
        <p:txBody>
          <a:bodyPr wrap="none">
            <a:spAutoFit/>
          </a:bodyPr>
          <a:lstStyle/>
          <a:p>
            <a:pPr algn="ctr"/>
            <a:r>
              <a:rPr kumimoji="0" lang="en-US" altLang="ja-JP" sz="2000"/>
              <a:t>1. Background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30</a:t>
            </a:fld>
            <a:endParaRPr lang="en-US" altLang="ja-JP"/>
          </a:p>
        </p:txBody>
      </p:sp>
      <p:sp>
        <p:nvSpPr>
          <p:cNvPr id="3" name="タイトル 1"/>
          <p:cNvSpPr>
            <a:spLocks noGrp="1"/>
          </p:cNvSpPr>
          <p:nvPr>
            <p:ph type="title"/>
          </p:nvPr>
        </p:nvSpPr>
        <p:spPr>
          <a:xfrm>
            <a:off x="611560" y="714356"/>
            <a:ext cx="8175282" cy="785810"/>
          </a:xfrm>
        </p:spPr>
        <p:txBody>
          <a:bodyPr/>
          <a:lstStyle/>
          <a:p>
            <a:pPr algn="l"/>
            <a:r>
              <a:rPr lang="en-US" altLang="ja-JP" sz="2800" b="1" i="0" dirty="0" smtClean="0">
                <a:cs typeface="Arial" pitchFamily="34" charset="0"/>
              </a:rPr>
              <a:t>Japanese university branch </a:t>
            </a:r>
            <a:r>
              <a:rPr lang="en-US" altLang="ja-JP" sz="2800" b="1" dirty="0" smtClean="0">
                <a:cs typeface="Arial" pitchFamily="34" charset="0"/>
              </a:rPr>
              <a:t>o</a:t>
            </a:r>
            <a:r>
              <a:rPr lang="en-US" altLang="ja-JP" sz="2800" b="1" i="0" dirty="0" smtClean="0">
                <a:cs typeface="Arial" pitchFamily="34" charset="0"/>
              </a:rPr>
              <a:t>ffices </a:t>
            </a:r>
            <a:r>
              <a:rPr lang="en-US" altLang="ja-JP" sz="2800" b="1" dirty="0" smtClean="0">
                <a:cs typeface="Arial" pitchFamily="34" charset="0"/>
              </a:rPr>
              <a:t>a</a:t>
            </a:r>
            <a:r>
              <a:rPr lang="en-US" altLang="ja-JP" sz="2800" b="1" i="0" dirty="0" smtClean="0">
                <a:cs typeface="Arial" pitchFamily="34" charset="0"/>
              </a:rPr>
              <a:t>broad </a:t>
            </a:r>
            <a:br>
              <a:rPr lang="en-US" altLang="ja-JP" sz="2800" b="1" i="0" dirty="0" smtClean="0">
                <a:cs typeface="Arial" pitchFamily="34" charset="0"/>
              </a:rPr>
            </a:br>
            <a:r>
              <a:rPr lang="en-US" altLang="ja-JP" sz="2800" b="1" i="0" dirty="0" smtClean="0">
                <a:cs typeface="Arial" pitchFamily="34" charset="0"/>
              </a:rPr>
              <a:t>by countries</a:t>
            </a:r>
            <a:r>
              <a:rPr lang="en-US" altLang="ja-JP" sz="3200" b="1" i="0" dirty="0" smtClean="0">
                <a:cs typeface="Arial" pitchFamily="34" charset="0"/>
              </a:rPr>
              <a:t/>
            </a:r>
            <a:br>
              <a:rPr lang="en-US" altLang="ja-JP" sz="3200" b="1" i="0" dirty="0" smtClean="0">
                <a:cs typeface="Arial" pitchFamily="34" charset="0"/>
              </a:rPr>
            </a:br>
            <a:endParaRPr lang="ja-JP" altLang="en-US" sz="3200" b="1" dirty="0" smtClean="0">
              <a:cs typeface="Arial" pitchFamily="34" charset="0"/>
            </a:endParaRPr>
          </a:p>
        </p:txBody>
      </p:sp>
      <p:graphicFrame>
        <p:nvGraphicFramePr>
          <p:cNvPr id="5" name="コンテンツ プレースホルダ 4"/>
          <p:cNvGraphicFramePr>
            <a:graphicFrameLocks/>
          </p:cNvGraphicFramePr>
          <p:nvPr/>
        </p:nvGraphicFramePr>
        <p:xfrm>
          <a:off x="228602" y="1571612"/>
          <a:ext cx="8629679" cy="4686319"/>
        </p:xfrm>
        <a:graphic>
          <a:graphicData uri="http://schemas.openxmlformats.org/drawingml/2006/table">
            <a:tbl>
              <a:tblPr firstRow="1" bandRow="1">
                <a:tableStyleId>{073A0DAA-6AF3-43AB-8588-CEC1D06C72B9}</a:tableStyleId>
              </a:tblPr>
              <a:tblGrid>
                <a:gridCol w="494382"/>
                <a:gridCol w="2022595"/>
                <a:gridCol w="1048753"/>
                <a:gridCol w="898931"/>
                <a:gridCol w="2022595"/>
                <a:gridCol w="1123665"/>
                <a:gridCol w="1018758"/>
              </a:tblGrid>
              <a:tr h="1202599">
                <a:tc>
                  <a:txBody>
                    <a:bodyPr/>
                    <a:lstStyle/>
                    <a:p>
                      <a:endParaRPr kumimoji="1" lang="ja-JP" altLang="en-US" sz="2400" dirty="0"/>
                    </a:p>
                  </a:txBody>
                  <a:tcPr marL="99060" marR="99060"/>
                </a:tc>
                <a:tc>
                  <a:txBody>
                    <a:bodyPr/>
                    <a:lstStyle/>
                    <a:p>
                      <a:r>
                        <a:rPr kumimoji="1" lang="en-US" altLang="ja-JP" sz="2400" dirty="0" smtClean="0"/>
                        <a:t>National Universities</a:t>
                      </a:r>
                      <a:endParaRPr kumimoji="1" lang="ja-JP" altLang="en-US" sz="2400" dirty="0"/>
                    </a:p>
                  </a:txBody>
                  <a:tcPr marL="99060" marR="99060"/>
                </a:tc>
                <a:tc>
                  <a:txBody>
                    <a:bodyPr/>
                    <a:lstStyle/>
                    <a:p>
                      <a:r>
                        <a:rPr kumimoji="1" lang="en-US" altLang="ja-JP" sz="2400" dirty="0" smtClean="0"/>
                        <a:t>No.</a:t>
                      </a:r>
                      <a:endParaRPr kumimoji="1" lang="ja-JP" altLang="en-US" sz="2400" dirty="0"/>
                    </a:p>
                  </a:txBody>
                  <a:tcPr marL="99060" marR="99060"/>
                </a:tc>
                <a:tc>
                  <a:txBody>
                    <a:bodyPr/>
                    <a:lstStyle/>
                    <a:p>
                      <a:r>
                        <a:rPr kumimoji="1" lang="en-US" altLang="ja-JP" sz="2400" dirty="0" smtClean="0"/>
                        <a:t>%</a:t>
                      </a:r>
                      <a:endParaRPr kumimoji="1" lang="ja-JP" altLang="en-US" sz="2400" dirty="0"/>
                    </a:p>
                  </a:txBody>
                  <a:tcPr marL="99060" marR="99060"/>
                </a:tc>
                <a:tc>
                  <a:txBody>
                    <a:bodyPr/>
                    <a:lstStyle/>
                    <a:p>
                      <a:r>
                        <a:rPr kumimoji="1" lang="en-US" altLang="ja-JP" sz="2400" dirty="0" smtClean="0"/>
                        <a:t>All</a:t>
                      </a:r>
                    </a:p>
                    <a:p>
                      <a:r>
                        <a:rPr kumimoji="1" lang="en-US" altLang="ja-JP" sz="2400" dirty="0" smtClean="0"/>
                        <a:t>Universities</a:t>
                      </a:r>
                      <a:endParaRPr kumimoji="1" lang="ja-JP" altLang="en-US" sz="2400" dirty="0"/>
                    </a:p>
                  </a:txBody>
                  <a:tcPr marL="99060" marR="99060"/>
                </a:tc>
                <a:tc>
                  <a:txBody>
                    <a:bodyPr/>
                    <a:lstStyle/>
                    <a:p>
                      <a:r>
                        <a:rPr kumimoji="1" lang="en-US" altLang="ja-JP" sz="2400" dirty="0" smtClean="0"/>
                        <a:t>No.</a:t>
                      </a:r>
                      <a:endParaRPr kumimoji="1" lang="ja-JP" altLang="en-US" sz="2400" dirty="0"/>
                    </a:p>
                  </a:txBody>
                  <a:tcPr marL="99060" marR="99060"/>
                </a:tc>
                <a:tc>
                  <a:txBody>
                    <a:bodyPr/>
                    <a:lstStyle/>
                    <a:p>
                      <a:r>
                        <a:rPr kumimoji="1" lang="en-US" altLang="ja-JP" sz="2400" dirty="0" smtClean="0"/>
                        <a:t>%</a:t>
                      </a:r>
                      <a:endParaRPr kumimoji="1" lang="ja-JP" altLang="en-US" sz="2400" dirty="0"/>
                    </a:p>
                  </a:txBody>
                  <a:tcPr marL="99060" marR="99060"/>
                </a:tc>
              </a:tr>
              <a:tr h="696744">
                <a:tc>
                  <a:txBody>
                    <a:bodyPr/>
                    <a:lstStyle/>
                    <a:p>
                      <a:r>
                        <a:rPr kumimoji="1" lang="en-US" altLang="ja-JP" sz="2400" dirty="0" smtClean="0"/>
                        <a:t>1</a:t>
                      </a:r>
                      <a:endParaRPr kumimoji="1" lang="ja-JP" altLang="en-US" sz="2400" dirty="0"/>
                    </a:p>
                  </a:txBody>
                  <a:tcPr marL="99060" marR="99060"/>
                </a:tc>
                <a:tc>
                  <a:txBody>
                    <a:bodyPr/>
                    <a:lstStyle/>
                    <a:p>
                      <a:r>
                        <a:rPr kumimoji="1" lang="en-US" altLang="ja-JP" sz="2400" dirty="0" smtClean="0"/>
                        <a:t>China</a:t>
                      </a:r>
                      <a:endParaRPr kumimoji="1" lang="ja-JP" altLang="en-US" sz="2400" dirty="0"/>
                    </a:p>
                  </a:txBody>
                  <a:tcPr marL="99060" marR="99060"/>
                </a:tc>
                <a:tc>
                  <a:txBody>
                    <a:bodyPr/>
                    <a:lstStyle/>
                    <a:p>
                      <a:r>
                        <a:rPr kumimoji="1" lang="en-US" altLang="ja-JP" sz="2400" dirty="0" smtClean="0"/>
                        <a:t>33</a:t>
                      </a:r>
                      <a:endParaRPr kumimoji="1" lang="ja-JP" altLang="en-US" sz="2400" dirty="0"/>
                    </a:p>
                  </a:txBody>
                  <a:tcPr marL="99060" marR="99060"/>
                </a:tc>
                <a:tc>
                  <a:txBody>
                    <a:bodyPr/>
                    <a:lstStyle/>
                    <a:p>
                      <a:r>
                        <a:rPr kumimoji="1" lang="en-US" altLang="ja-JP" sz="2400" dirty="0" smtClean="0"/>
                        <a:t>24</a:t>
                      </a:r>
                      <a:endParaRPr kumimoji="1" lang="ja-JP" altLang="en-US" sz="2400" dirty="0"/>
                    </a:p>
                  </a:txBody>
                  <a:tcPr marL="99060" marR="99060"/>
                </a:tc>
                <a:tc>
                  <a:txBody>
                    <a:bodyPr/>
                    <a:lstStyle/>
                    <a:p>
                      <a:r>
                        <a:rPr kumimoji="1" lang="en-US" altLang="ja-JP" sz="2400" dirty="0" smtClean="0"/>
                        <a:t>China</a:t>
                      </a:r>
                      <a:endParaRPr kumimoji="1" lang="ja-JP" altLang="en-US" sz="2400" dirty="0"/>
                    </a:p>
                  </a:txBody>
                  <a:tcPr marL="99060" marR="99060"/>
                </a:tc>
                <a:tc>
                  <a:txBody>
                    <a:bodyPr/>
                    <a:lstStyle/>
                    <a:p>
                      <a:r>
                        <a:rPr kumimoji="1" lang="en-US" altLang="ja-JP" sz="2400" dirty="0" smtClean="0"/>
                        <a:t>57</a:t>
                      </a:r>
                      <a:endParaRPr kumimoji="1" lang="ja-JP" altLang="en-US" sz="2400" dirty="0"/>
                    </a:p>
                  </a:txBody>
                  <a:tcPr marL="99060" marR="99060"/>
                </a:tc>
                <a:tc>
                  <a:txBody>
                    <a:bodyPr/>
                    <a:lstStyle/>
                    <a:p>
                      <a:r>
                        <a:rPr kumimoji="1" lang="en-US" altLang="ja-JP" sz="2400" dirty="0" smtClean="0"/>
                        <a:t>21</a:t>
                      </a:r>
                      <a:endParaRPr kumimoji="1" lang="ja-JP" altLang="en-US" sz="2400" dirty="0"/>
                    </a:p>
                  </a:txBody>
                  <a:tcPr marL="99060" marR="99060"/>
                </a:tc>
              </a:tr>
              <a:tr h="696744">
                <a:tc>
                  <a:txBody>
                    <a:bodyPr/>
                    <a:lstStyle/>
                    <a:p>
                      <a:r>
                        <a:rPr kumimoji="1" lang="en-US" altLang="ja-JP" sz="2400" dirty="0" smtClean="0"/>
                        <a:t>2</a:t>
                      </a:r>
                      <a:endParaRPr kumimoji="1" lang="ja-JP" altLang="en-US" sz="2400" dirty="0"/>
                    </a:p>
                  </a:txBody>
                  <a:tcPr marL="99060" marR="99060"/>
                </a:tc>
                <a:tc>
                  <a:txBody>
                    <a:bodyPr/>
                    <a:lstStyle/>
                    <a:p>
                      <a:r>
                        <a:rPr kumimoji="1" lang="en-US" altLang="ja-JP" sz="2400" dirty="0" smtClean="0"/>
                        <a:t>Thailand</a:t>
                      </a:r>
                      <a:endParaRPr kumimoji="1" lang="ja-JP" altLang="en-US" sz="2400" dirty="0"/>
                    </a:p>
                  </a:txBody>
                  <a:tcPr marL="99060" marR="99060"/>
                </a:tc>
                <a:tc>
                  <a:txBody>
                    <a:bodyPr/>
                    <a:lstStyle/>
                    <a:p>
                      <a:r>
                        <a:rPr kumimoji="1" lang="en-US" altLang="ja-JP" sz="2400" dirty="0" smtClean="0"/>
                        <a:t>17</a:t>
                      </a:r>
                      <a:endParaRPr kumimoji="1" lang="ja-JP" altLang="en-US" sz="2400" dirty="0"/>
                    </a:p>
                  </a:txBody>
                  <a:tcPr marL="99060" marR="99060"/>
                </a:tc>
                <a:tc>
                  <a:txBody>
                    <a:bodyPr/>
                    <a:lstStyle/>
                    <a:p>
                      <a:r>
                        <a:rPr kumimoji="1" lang="en-US" altLang="ja-JP" sz="2400" dirty="0" smtClean="0"/>
                        <a:t>12</a:t>
                      </a:r>
                      <a:endParaRPr kumimoji="1" lang="ja-JP" altLang="en-US" sz="2400" dirty="0"/>
                    </a:p>
                  </a:txBody>
                  <a:tcPr marL="99060" marR="99060"/>
                </a:tc>
                <a:tc>
                  <a:txBody>
                    <a:bodyPr/>
                    <a:lstStyle/>
                    <a:p>
                      <a:r>
                        <a:rPr kumimoji="1" lang="en-US" altLang="ja-JP" sz="2400" dirty="0" smtClean="0"/>
                        <a:t>USA</a:t>
                      </a:r>
                      <a:endParaRPr kumimoji="1" lang="ja-JP" altLang="en-US" sz="2400" dirty="0"/>
                    </a:p>
                  </a:txBody>
                  <a:tcPr marL="99060" marR="99060"/>
                </a:tc>
                <a:tc>
                  <a:txBody>
                    <a:bodyPr/>
                    <a:lstStyle/>
                    <a:p>
                      <a:r>
                        <a:rPr kumimoji="1" lang="en-US" altLang="ja-JP" sz="2400" dirty="0" smtClean="0"/>
                        <a:t>42</a:t>
                      </a:r>
                      <a:endParaRPr kumimoji="1" lang="ja-JP" altLang="en-US" sz="2400" dirty="0"/>
                    </a:p>
                  </a:txBody>
                  <a:tcPr marL="99060" marR="99060"/>
                </a:tc>
                <a:tc>
                  <a:txBody>
                    <a:bodyPr/>
                    <a:lstStyle/>
                    <a:p>
                      <a:r>
                        <a:rPr kumimoji="1" lang="en-US" altLang="ja-JP" sz="2400" dirty="0" smtClean="0"/>
                        <a:t>15</a:t>
                      </a:r>
                      <a:endParaRPr kumimoji="1" lang="ja-JP" altLang="en-US" sz="2400" dirty="0"/>
                    </a:p>
                  </a:txBody>
                  <a:tcPr marL="99060" marR="99060"/>
                </a:tc>
              </a:tr>
              <a:tr h="696744">
                <a:tc>
                  <a:txBody>
                    <a:bodyPr/>
                    <a:lstStyle/>
                    <a:p>
                      <a:r>
                        <a:rPr kumimoji="1" lang="en-US" altLang="ja-JP" sz="2400" dirty="0" smtClean="0"/>
                        <a:t>3</a:t>
                      </a:r>
                      <a:endParaRPr kumimoji="1" lang="ja-JP" altLang="en-US" sz="2400" dirty="0"/>
                    </a:p>
                  </a:txBody>
                  <a:tcPr marL="99060" marR="99060"/>
                </a:tc>
                <a:tc>
                  <a:txBody>
                    <a:bodyPr/>
                    <a:lstStyle/>
                    <a:p>
                      <a:r>
                        <a:rPr kumimoji="1" lang="en-US" altLang="ja-JP" sz="2400" dirty="0" smtClean="0"/>
                        <a:t>USA</a:t>
                      </a:r>
                      <a:endParaRPr kumimoji="1" lang="ja-JP" altLang="en-US" sz="2400" dirty="0"/>
                    </a:p>
                  </a:txBody>
                  <a:tcPr marL="99060" marR="99060"/>
                </a:tc>
                <a:tc>
                  <a:txBody>
                    <a:bodyPr/>
                    <a:lstStyle/>
                    <a:p>
                      <a:r>
                        <a:rPr kumimoji="1" lang="en-US" altLang="ja-JP" sz="2400" dirty="0" smtClean="0"/>
                        <a:t>12</a:t>
                      </a:r>
                      <a:endParaRPr kumimoji="1" lang="ja-JP" altLang="en-US" sz="2400" dirty="0"/>
                    </a:p>
                  </a:txBody>
                  <a:tcPr marL="99060" marR="99060"/>
                </a:tc>
                <a:tc>
                  <a:txBody>
                    <a:bodyPr/>
                    <a:lstStyle/>
                    <a:p>
                      <a:r>
                        <a:rPr kumimoji="1" lang="en-US" altLang="ja-JP" sz="2400" dirty="0" smtClean="0"/>
                        <a:t>9</a:t>
                      </a:r>
                      <a:endParaRPr kumimoji="1" lang="ja-JP" altLang="en-US" sz="2400" dirty="0"/>
                    </a:p>
                  </a:txBody>
                  <a:tcPr marL="99060" marR="99060"/>
                </a:tc>
                <a:tc>
                  <a:txBody>
                    <a:bodyPr/>
                    <a:lstStyle/>
                    <a:p>
                      <a:r>
                        <a:rPr kumimoji="1" lang="en-US" altLang="ja-JP" sz="2400" dirty="0" smtClean="0"/>
                        <a:t>Thailand</a:t>
                      </a:r>
                      <a:endParaRPr kumimoji="1" lang="ja-JP" altLang="en-US" sz="2400" dirty="0"/>
                    </a:p>
                  </a:txBody>
                  <a:tcPr marL="99060" marR="99060"/>
                </a:tc>
                <a:tc>
                  <a:txBody>
                    <a:bodyPr/>
                    <a:lstStyle/>
                    <a:p>
                      <a:r>
                        <a:rPr kumimoji="1" lang="en-US" altLang="ja-JP" sz="2400" dirty="0" smtClean="0"/>
                        <a:t>29</a:t>
                      </a:r>
                      <a:endParaRPr kumimoji="1" lang="ja-JP" altLang="en-US" sz="2400" dirty="0"/>
                    </a:p>
                  </a:txBody>
                  <a:tcPr marL="99060" marR="99060"/>
                </a:tc>
                <a:tc>
                  <a:txBody>
                    <a:bodyPr/>
                    <a:lstStyle/>
                    <a:p>
                      <a:r>
                        <a:rPr kumimoji="1" lang="en-US" altLang="ja-JP" sz="2400" dirty="0" smtClean="0"/>
                        <a:t>11</a:t>
                      </a:r>
                      <a:endParaRPr kumimoji="1" lang="ja-JP" altLang="en-US" sz="2400" dirty="0"/>
                    </a:p>
                  </a:txBody>
                  <a:tcPr marL="99060" marR="99060"/>
                </a:tc>
              </a:tr>
              <a:tr h="696744">
                <a:tc>
                  <a:txBody>
                    <a:bodyPr/>
                    <a:lstStyle/>
                    <a:p>
                      <a:r>
                        <a:rPr kumimoji="1" lang="en-US" altLang="ja-JP" sz="2400" dirty="0" smtClean="0"/>
                        <a:t>4</a:t>
                      </a:r>
                      <a:endParaRPr kumimoji="1" lang="ja-JP" altLang="en-US" sz="2400" dirty="0"/>
                    </a:p>
                  </a:txBody>
                  <a:tcPr marL="99060" marR="99060"/>
                </a:tc>
                <a:tc>
                  <a:txBody>
                    <a:bodyPr/>
                    <a:lstStyle/>
                    <a:p>
                      <a:r>
                        <a:rPr kumimoji="1" lang="en-US" altLang="ja-JP" sz="2400" dirty="0" smtClean="0"/>
                        <a:t>Indonesia</a:t>
                      </a:r>
                      <a:endParaRPr kumimoji="1" lang="ja-JP" altLang="en-US" sz="2400" dirty="0"/>
                    </a:p>
                  </a:txBody>
                  <a:tcPr marL="99060" marR="99060"/>
                </a:tc>
                <a:tc>
                  <a:txBody>
                    <a:bodyPr/>
                    <a:lstStyle/>
                    <a:p>
                      <a:r>
                        <a:rPr kumimoji="1" lang="en-US" altLang="ja-JP" sz="2400" dirty="0" smtClean="0"/>
                        <a:t>11</a:t>
                      </a:r>
                      <a:endParaRPr kumimoji="1" lang="ja-JP" altLang="en-US" sz="2400" dirty="0"/>
                    </a:p>
                  </a:txBody>
                  <a:tcPr marL="99060" marR="99060"/>
                </a:tc>
                <a:tc>
                  <a:txBody>
                    <a:bodyPr/>
                    <a:lstStyle/>
                    <a:p>
                      <a:r>
                        <a:rPr kumimoji="1" lang="en-US" altLang="ja-JP" sz="2400" dirty="0" smtClean="0"/>
                        <a:t>8</a:t>
                      </a:r>
                      <a:endParaRPr kumimoji="1" lang="ja-JP" altLang="en-US" sz="2400" dirty="0"/>
                    </a:p>
                  </a:txBody>
                  <a:tcPr marL="99060" marR="99060"/>
                </a:tc>
                <a:tc>
                  <a:txBody>
                    <a:bodyPr/>
                    <a:lstStyle/>
                    <a:p>
                      <a:r>
                        <a:rPr kumimoji="1" lang="en-US" altLang="ja-JP" sz="2400" dirty="0" smtClean="0"/>
                        <a:t>S.</a:t>
                      </a:r>
                      <a:r>
                        <a:rPr kumimoji="1" lang="en-US" altLang="ja-JP" sz="2400" baseline="0" dirty="0" smtClean="0"/>
                        <a:t> Korea</a:t>
                      </a:r>
                      <a:endParaRPr kumimoji="1" lang="ja-JP" altLang="en-US" sz="2400" dirty="0"/>
                    </a:p>
                  </a:txBody>
                  <a:tcPr marL="99060" marR="99060"/>
                </a:tc>
                <a:tc>
                  <a:txBody>
                    <a:bodyPr/>
                    <a:lstStyle/>
                    <a:p>
                      <a:r>
                        <a:rPr kumimoji="1" lang="en-US" altLang="ja-JP" sz="2400" dirty="0" smtClean="0"/>
                        <a:t>19</a:t>
                      </a:r>
                      <a:endParaRPr kumimoji="1" lang="ja-JP" altLang="en-US" sz="2400" dirty="0"/>
                    </a:p>
                  </a:txBody>
                  <a:tcPr marL="99060" marR="99060"/>
                </a:tc>
                <a:tc>
                  <a:txBody>
                    <a:bodyPr/>
                    <a:lstStyle/>
                    <a:p>
                      <a:r>
                        <a:rPr kumimoji="1" lang="en-US" altLang="ja-JP" sz="2400" dirty="0" smtClean="0"/>
                        <a:t>7</a:t>
                      </a:r>
                      <a:endParaRPr kumimoji="1" lang="ja-JP" altLang="en-US" sz="2400" dirty="0"/>
                    </a:p>
                  </a:txBody>
                  <a:tcPr marL="99060" marR="99060"/>
                </a:tc>
              </a:tr>
              <a:tr h="696744">
                <a:tc>
                  <a:txBody>
                    <a:bodyPr/>
                    <a:lstStyle/>
                    <a:p>
                      <a:r>
                        <a:rPr kumimoji="1" lang="en-US" altLang="ja-JP" sz="2400" dirty="0" smtClean="0"/>
                        <a:t>5</a:t>
                      </a:r>
                      <a:endParaRPr kumimoji="1" lang="ja-JP" altLang="en-US" sz="2400" dirty="0"/>
                    </a:p>
                  </a:txBody>
                  <a:tcPr marL="99060" marR="99060"/>
                </a:tc>
                <a:tc>
                  <a:txBody>
                    <a:bodyPr/>
                    <a:lstStyle/>
                    <a:p>
                      <a:r>
                        <a:rPr kumimoji="1" lang="en-US" altLang="ja-JP" sz="2400" dirty="0" smtClean="0"/>
                        <a:t>Vietnam</a:t>
                      </a:r>
                      <a:endParaRPr kumimoji="1" lang="ja-JP" altLang="en-US" sz="2400" dirty="0"/>
                    </a:p>
                  </a:txBody>
                  <a:tcPr marL="99060" marR="99060"/>
                </a:tc>
                <a:tc>
                  <a:txBody>
                    <a:bodyPr/>
                    <a:lstStyle/>
                    <a:p>
                      <a:r>
                        <a:rPr kumimoji="1" lang="en-US" altLang="ja-JP" sz="2400" dirty="0" smtClean="0"/>
                        <a:t>8</a:t>
                      </a:r>
                      <a:endParaRPr kumimoji="1" lang="ja-JP" altLang="en-US" sz="2400" dirty="0"/>
                    </a:p>
                  </a:txBody>
                  <a:tcPr marL="99060" marR="99060"/>
                </a:tc>
                <a:tc>
                  <a:txBody>
                    <a:bodyPr/>
                    <a:lstStyle/>
                    <a:p>
                      <a:r>
                        <a:rPr kumimoji="1" lang="en-US" altLang="ja-JP" sz="2400" dirty="0" smtClean="0"/>
                        <a:t>6</a:t>
                      </a:r>
                      <a:endParaRPr kumimoji="1" lang="ja-JP" altLang="en-US" sz="2400" dirty="0"/>
                    </a:p>
                  </a:txBody>
                  <a:tcPr marL="99060" marR="99060"/>
                </a:tc>
                <a:tc>
                  <a:txBody>
                    <a:bodyPr/>
                    <a:lstStyle/>
                    <a:p>
                      <a:r>
                        <a:rPr kumimoji="1" lang="en-US" altLang="ja-JP" sz="2400" dirty="0" smtClean="0"/>
                        <a:t>Indonesia</a:t>
                      </a:r>
                      <a:endParaRPr kumimoji="1" lang="ja-JP" altLang="en-US" sz="2400" dirty="0"/>
                    </a:p>
                  </a:txBody>
                  <a:tcPr marL="99060" marR="99060"/>
                </a:tc>
                <a:tc>
                  <a:txBody>
                    <a:bodyPr/>
                    <a:lstStyle/>
                    <a:p>
                      <a:r>
                        <a:rPr kumimoji="1" lang="en-US" altLang="ja-JP" sz="2400" dirty="0" smtClean="0"/>
                        <a:t>14</a:t>
                      </a:r>
                      <a:endParaRPr kumimoji="1" lang="ja-JP" altLang="en-US" sz="2400" dirty="0"/>
                    </a:p>
                  </a:txBody>
                  <a:tcPr marL="99060" marR="99060"/>
                </a:tc>
                <a:tc>
                  <a:txBody>
                    <a:bodyPr/>
                    <a:lstStyle/>
                    <a:p>
                      <a:r>
                        <a:rPr kumimoji="1" lang="en-US" altLang="ja-JP" sz="2400" dirty="0" smtClean="0"/>
                        <a:t>5</a:t>
                      </a:r>
                      <a:endParaRPr kumimoji="1" lang="ja-JP" altLang="en-US" sz="2400" dirty="0"/>
                    </a:p>
                  </a:txBody>
                  <a:tcPr marL="99060" marR="99060"/>
                </a:tc>
              </a:tr>
            </a:tbl>
          </a:graphicData>
        </a:graphic>
      </p:graphicFrame>
      <p:sp>
        <p:nvSpPr>
          <p:cNvPr id="6" name="テキスト ボックス 5"/>
          <p:cNvSpPr txBox="1"/>
          <p:nvPr/>
        </p:nvSpPr>
        <p:spPr>
          <a:xfrm>
            <a:off x="0" y="6429396"/>
            <a:ext cx="6786578" cy="338554"/>
          </a:xfrm>
          <a:prstGeom prst="rect">
            <a:avLst/>
          </a:prstGeom>
          <a:noFill/>
        </p:spPr>
        <p:txBody>
          <a:bodyPr wrap="square" rtlCol="0">
            <a:spAutoFit/>
          </a:bodyPr>
          <a:lstStyle/>
          <a:p>
            <a:r>
              <a:rPr lang="en-CA" altLang="ja-JP" sz="1600" dirty="0" smtClean="0"/>
              <a:t>http://www.mext.go.jp/b_menu/houdou/19/09/07090416.htm</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31</a:t>
            </a:fld>
            <a:endParaRPr lang="en-US" altLang="ja-JP"/>
          </a:p>
        </p:txBody>
      </p:sp>
      <p:sp>
        <p:nvSpPr>
          <p:cNvPr id="3" name="Title 1"/>
          <p:cNvSpPr>
            <a:spLocks noGrp="1"/>
          </p:cNvSpPr>
          <p:nvPr>
            <p:ph type="title"/>
          </p:nvPr>
        </p:nvSpPr>
        <p:spPr>
          <a:xfrm>
            <a:off x="539553" y="428604"/>
            <a:ext cx="8604448" cy="6429396"/>
          </a:xfrm>
        </p:spPr>
        <p:txBody>
          <a:bodyPr/>
          <a:lstStyle/>
          <a:p>
            <a:pPr algn="l" eaLnBrk="1" hangingPunct="1"/>
            <a:r>
              <a:rPr lang="en-CA" altLang="ja-JP" sz="2800" b="1" dirty="0" smtClean="0">
                <a:cs typeface="Arial" pitchFamily="34" charset="0"/>
              </a:rPr>
              <a:t>Faculty members</a:t>
            </a:r>
            <a:r>
              <a:rPr lang="en-CA" altLang="ja-JP" sz="2800" b="1" i="0" dirty="0" smtClean="0">
                <a:cs typeface="Arial" pitchFamily="34" charset="0"/>
              </a:rPr>
              <a:t> exchange based on Japanese </a:t>
            </a:r>
            <a:br>
              <a:rPr lang="en-CA" altLang="ja-JP" sz="2800" b="1" i="0" dirty="0" smtClean="0">
                <a:cs typeface="Arial" pitchFamily="34" charset="0"/>
              </a:rPr>
            </a:br>
            <a:r>
              <a:rPr lang="en-CA" altLang="ja-JP" sz="2800" b="1" i="0" dirty="0" smtClean="0">
                <a:cs typeface="Arial" pitchFamily="34" charset="0"/>
              </a:rPr>
              <a:t>inter-university agreements</a:t>
            </a:r>
            <a:r>
              <a:rPr lang="en-CA" altLang="ja-JP" sz="2800" b="1" dirty="0" smtClean="0">
                <a:cs typeface="Arial" pitchFamily="34" charset="0"/>
              </a:rPr>
              <a:t/>
            </a:r>
            <a:br>
              <a:rPr lang="en-CA" altLang="ja-JP" sz="2800" b="1" dirty="0" smtClean="0">
                <a:cs typeface="Arial" pitchFamily="34" charset="0"/>
              </a:rPr>
            </a:br>
            <a:r>
              <a:rPr lang="en-CA" altLang="ja-JP" sz="2800" b="1" dirty="0" smtClean="0">
                <a:cs typeface="Arial" pitchFamily="34" charset="0"/>
              </a:rPr>
              <a:t/>
            </a:r>
            <a:br>
              <a:rPr lang="en-CA" altLang="ja-JP" sz="2800" b="1" dirty="0" smtClean="0">
                <a:cs typeface="Arial" pitchFamily="34" charset="0"/>
              </a:rPr>
            </a:br>
            <a:r>
              <a:rPr lang="en-CA" altLang="ja-JP" sz="2800" b="1" dirty="0" smtClean="0">
                <a:cs typeface="Arial" pitchFamily="34" charset="0"/>
              </a:rPr>
              <a:t/>
            </a:r>
            <a:br>
              <a:rPr lang="en-CA" altLang="ja-JP" sz="2800" b="1" dirty="0" smtClean="0">
                <a:cs typeface="Arial" pitchFamily="34" charset="0"/>
              </a:rPr>
            </a:br>
            <a:r>
              <a:rPr lang="en-CA" altLang="ja-JP" sz="2800" b="1" i="0" dirty="0" smtClean="0">
                <a:cs typeface="Arial" pitchFamily="34" charset="0"/>
              </a:rPr>
              <a:t/>
            </a:r>
            <a:br>
              <a:rPr lang="en-CA" altLang="ja-JP" sz="2800" b="1" i="0" dirty="0" smtClean="0">
                <a:cs typeface="Arial" pitchFamily="34" charset="0"/>
              </a:rPr>
            </a:br>
            <a:r>
              <a:rPr lang="en-CA" altLang="ja-JP" sz="2800" b="1" dirty="0" smtClean="0">
                <a:cs typeface="Arial" pitchFamily="34" charset="0"/>
              </a:rPr>
              <a:t/>
            </a:r>
            <a:br>
              <a:rPr lang="en-CA" altLang="ja-JP" sz="2800" b="1" dirty="0" smtClean="0">
                <a:cs typeface="Arial" pitchFamily="34" charset="0"/>
              </a:rPr>
            </a:br>
            <a:r>
              <a:rPr lang="en-CA" altLang="ja-JP" sz="2800" b="1" dirty="0" smtClean="0">
                <a:cs typeface="Arial" pitchFamily="34" charset="0"/>
              </a:rPr>
              <a:t/>
            </a:r>
            <a:br>
              <a:rPr lang="en-CA" altLang="ja-JP" sz="2800" b="1" dirty="0" smtClean="0">
                <a:cs typeface="Arial" pitchFamily="34" charset="0"/>
              </a:rPr>
            </a:br>
            <a:r>
              <a:rPr lang="en-CA" altLang="ja-JP" sz="2800" b="1" dirty="0" smtClean="0">
                <a:cs typeface="Arial" pitchFamily="34" charset="0"/>
              </a:rPr>
              <a:t/>
            </a:r>
            <a:br>
              <a:rPr lang="en-CA" altLang="ja-JP" sz="2800" b="1" dirty="0" smtClean="0">
                <a:cs typeface="Arial" pitchFamily="34" charset="0"/>
              </a:rPr>
            </a:br>
            <a:r>
              <a:rPr lang="en-CA" altLang="ja-JP" sz="2800" b="1" dirty="0" smtClean="0">
                <a:cs typeface="Arial" pitchFamily="34" charset="0"/>
              </a:rPr>
              <a:t/>
            </a:r>
            <a:br>
              <a:rPr lang="en-CA" altLang="ja-JP" sz="2800" b="1" dirty="0" smtClean="0">
                <a:cs typeface="Arial" pitchFamily="34" charset="0"/>
              </a:rPr>
            </a:br>
            <a:r>
              <a:rPr lang="en-CA" altLang="ja-JP" sz="2800" b="1" i="0" dirty="0" smtClean="0">
                <a:cs typeface="Arial" pitchFamily="34" charset="0"/>
              </a:rPr>
              <a:t/>
            </a:r>
            <a:br>
              <a:rPr lang="en-CA" altLang="ja-JP" sz="2800" b="1" i="0" dirty="0" smtClean="0">
                <a:cs typeface="Arial" pitchFamily="34" charset="0"/>
              </a:rPr>
            </a:br>
            <a:r>
              <a:rPr lang="en-CA" altLang="ja-JP" sz="2800" b="1" dirty="0" smtClean="0">
                <a:cs typeface="Arial" pitchFamily="34" charset="0"/>
              </a:rPr>
              <a:t/>
            </a:r>
            <a:br>
              <a:rPr lang="en-CA" altLang="ja-JP" sz="2800" b="1" dirty="0" smtClean="0">
                <a:cs typeface="Arial" pitchFamily="34" charset="0"/>
              </a:rPr>
            </a:br>
            <a:r>
              <a:rPr lang="en-CA" altLang="ja-JP" sz="2800" b="1" dirty="0" smtClean="0">
                <a:cs typeface="Arial" pitchFamily="34" charset="0"/>
              </a:rPr>
              <a:t/>
            </a:r>
            <a:br>
              <a:rPr lang="en-CA" altLang="ja-JP" sz="2800" b="1" dirty="0" smtClean="0">
                <a:cs typeface="Arial" pitchFamily="34" charset="0"/>
              </a:rPr>
            </a:br>
            <a:r>
              <a:rPr lang="en-CA" altLang="ja-JP" sz="2800" b="1" dirty="0" smtClean="0">
                <a:cs typeface="Arial" pitchFamily="34" charset="0"/>
              </a:rPr>
              <a:t/>
            </a:r>
            <a:br>
              <a:rPr lang="en-CA" altLang="ja-JP" sz="2800" b="1" dirty="0" smtClean="0">
                <a:cs typeface="Arial" pitchFamily="34" charset="0"/>
              </a:rPr>
            </a:br>
            <a:r>
              <a:rPr lang="en-CA" altLang="ja-JP" sz="2800" b="1" dirty="0" smtClean="0">
                <a:cs typeface="Arial" pitchFamily="34" charset="0"/>
              </a:rPr>
              <a:t/>
            </a:r>
            <a:br>
              <a:rPr lang="en-CA" altLang="ja-JP" sz="2800" b="1" dirty="0" smtClean="0">
                <a:cs typeface="Arial" pitchFamily="34" charset="0"/>
              </a:rPr>
            </a:br>
            <a:r>
              <a:rPr lang="ja-JP" altLang="ja-JP" sz="1600" dirty="0" smtClean="0"/>
              <a:t>出典：文部科学省・「大学等間交流協定締結状況調査の結果について（平成１８年１０月１日現在）</a:t>
            </a:r>
            <a:endParaRPr lang="en-CA" altLang="ja-JP" sz="2800" b="1" i="0" dirty="0" smtClean="0">
              <a:cs typeface="Arial" pitchFamily="34" charset="0"/>
            </a:endParaRPr>
          </a:p>
        </p:txBody>
      </p:sp>
      <p:pic>
        <p:nvPicPr>
          <p:cNvPr id="5" name="Picture 2" descr="C:\Users\David\Desktop\GRAPH5.jpg"/>
          <p:cNvPicPr>
            <a:picLocks noChangeAspect="1" noChangeArrowheads="1"/>
          </p:cNvPicPr>
          <p:nvPr/>
        </p:nvPicPr>
        <p:blipFill>
          <a:blip r:embed="rId3" cstate="print"/>
          <a:srcRect/>
          <a:stretch>
            <a:fillRect/>
          </a:stretch>
        </p:blipFill>
        <p:spPr bwMode="auto">
          <a:xfrm>
            <a:off x="323528" y="1340768"/>
            <a:ext cx="8548717" cy="478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タイトル 1"/>
          <p:cNvSpPr>
            <a:spLocks noGrp="1"/>
          </p:cNvSpPr>
          <p:nvPr>
            <p:ph type="title"/>
          </p:nvPr>
        </p:nvSpPr>
        <p:spPr/>
        <p:txBody>
          <a:bodyPr/>
          <a:lstStyle/>
          <a:p>
            <a:r>
              <a:rPr lang="en-US" altLang="ja-JP" sz="2800" dirty="0" smtClean="0">
                <a:latin typeface="Arial" charset="0"/>
              </a:rPr>
              <a:t>Regions of partner universities for East Asian </a:t>
            </a:r>
            <a:br>
              <a:rPr lang="en-US" altLang="ja-JP" sz="2800" dirty="0" smtClean="0">
                <a:latin typeface="Arial" charset="0"/>
              </a:rPr>
            </a:br>
            <a:r>
              <a:rPr lang="en-US" altLang="ja-JP" sz="2800" dirty="0" smtClean="0">
                <a:latin typeface="Arial" charset="0"/>
              </a:rPr>
              <a:t>cross border collaborative degree programs</a:t>
            </a:r>
            <a:br>
              <a:rPr lang="en-US" altLang="ja-JP" sz="2800" dirty="0" smtClean="0">
                <a:latin typeface="Arial" charset="0"/>
              </a:rPr>
            </a:br>
            <a:r>
              <a:rPr lang="en-US" altLang="ja-JP" sz="2000" dirty="0" smtClean="0">
                <a:latin typeface="Arial" charset="0"/>
              </a:rPr>
              <a:t>(from JICA RI Survey in 2010  n=1,041)</a:t>
            </a:r>
            <a:endParaRPr lang="ja-JP" altLang="en-US" sz="2000" dirty="0" smtClean="0">
              <a:latin typeface="Arial" charset="0"/>
            </a:endParaRPr>
          </a:p>
        </p:txBody>
      </p:sp>
      <p:graphicFrame>
        <p:nvGraphicFramePr>
          <p:cNvPr id="7" name="表プレースホルダ 6"/>
          <p:cNvGraphicFramePr>
            <a:graphicFrameLocks noGrp="1"/>
          </p:cNvGraphicFramePr>
          <p:nvPr>
            <p:ph type="tbl" idx="1"/>
          </p:nvPr>
        </p:nvGraphicFramePr>
        <p:xfrm>
          <a:off x="1763713" y="1844675"/>
          <a:ext cx="5472609" cy="3888430"/>
        </p:xfrm>
        <a:graphic>
          <a:graphicData uri="http://schemas.openxmlformats.org/drawingml/2006/table">
            <a:tbl>
              <a:tblPr firstRow="1" bandRow="1">
                <a:tableStyleId>{5C22544A-7EE6-4342-B048-85BDC9FD1C3A}</a:tableStyleId>
              </a:tblPr>
              <a:tblGrid>
                <a:gridCol w="1395534"/>
                <a:gridCol w="2252872"/>
                <a:gridCol w="1824203"/>
              </a:tblGrid>
              <a:tr h="739421">
                <a:tc>
                  <a:txBody>
                    <a:bodyPr/>
                    <a:lstStyle/>
                    <a:p>
                      <a:r>
                        <a:rPr kumimoji="1" lang="en-US" altLang="ja-JP" sz="2400" dirty="0" smtClean="0"/>
                        <a:t>Rank</a:t>
                      </a:r>
                      <a:endParaRPr kumimoji="1" lang="ja-JP" altLang="en-US" sz="2400" dirty="0"/>
                    </a:p>
                  </a:txBody>
                  <a:tcPr/>
                </a:tc>
                <a:tc>
                  <a:txBody>
                    <a:bodyPr/>
                    <a:lstStyle/>
                    <a:p>
                      <a:r>
                        <a:rPr kumimoji="1" lang="en-US" altLang="ja-JP" sz="2400" dirty="0" smtClean="0"/>
                        <a:t>Region</a:t>
                      </a:r>
                      <a:endParaRPr kumimoji="1" lang="ja-JP" altLang="en-US" sz="2400" dirty="0"/>
                    </a:p>
                  </a:txBody>
                  <a:tcPr/>
                </a:tc>
                <a:tc>
                  <a:txBody>
                    <a:bodyPr/>
                    <a:lstStyle/>
                    <a:p>
                      <a:r>
                        <a:rPr kumimoji="1" lang="en-US" altLang="ja-JP" sz="2400" dirty="0" smtClean="0"/>
                        <a:t>%</a:t>
                      </a:r>
                      <a:endParaRPr kumimoji="1" lang="ja-JP" altLang="en-US" sz="2400" dirty="0"/>
                    </a:p>
                  </a:txBody>
                  <a:tcPr/>
                </a:tc>
              </a:tr>
              <a:tr h="739421">
                <a:tc>
                  <a:txBody>
                    <a:bodyPr/>
                    <a:lstStyle/>
                    <a:p>
                      <a:r>
                        <a:rPr kumimoji="1" lang="en-US" altLang="ja-JP" sz="2400" dirty="0" smtClean="0"/>
                        <a:t>1</a:t>
                      </a:r>
                      <a:endParaRPr kumimoji="1" lang="ja-JP" altLang="en-US" sz="2400" dirty="0"/>
                    </a:p>
                  </a:txBody>
                  <a:tcPr/>
                </a:tc>
                <a:tc>
                  <a:txBody>
                    <a:bodyPr/>
                    <a:lstStyle/>
                    <a:p>
                      <a:r>
                        <a:rPr kumimoji="1" lang="en-US" altLang="ja-JP" sz="2400" dirty="0" smtClean="0"/>
                        <a:t>East Asia</a:t>
                      </a:r>
                      <a:endParaRPr kumimoji="1" lang="ja-JP" altLang="en-US" sz="2400" dirty="0"/>
                    </a:p>
                  </a:txBody>
                  <a:tcPr/>
                </a:tc>
                <a:tc>
                  <a:txBody>
                    <a:bodyPr/>
                    <a:lstStyle/>
                    <a:p>
                      <a:r>
                        <a:rPr kumimoji="1" lang="en-US" altLang="ja-JP" sz="2400" dirty="0" smtClean="0"/>
                        <a:t>34.0</a:t>
                      </a:r>
                      <a:endParaRPr kumimoji="1" lang="ja-JP" altLang="en-US" sz="2400" dirty="0"/>
                    </a:p>
                  </a:txBody>
                  <a:tcPr/>
                </a:tc>
              </a:tr>
              <a:tr h="739421">
                <a:tc>
                  <a:txBody>
                    <a:bodyPr/>
                    <a:lstStyle/>
                    <a:p>
                      <a:r>
                        <a:rPr kumimoji="1" lang="en-US" altLang="ja-JP" sz="2400" dirty="0" smtClean="0"/>
                        <a:t>2</a:t>
                      </a:r>
                      <a:endParaRPr kumimoji="1" lang="ja-JP" altLang="en-US" sz="2400" dirty="0"/>
                    </a:p>
                  </a:txBody>
                  <a:tcPr/>
                </a:tc>
                <a:tc>
                  <a:txBody>
                    <a:bodyPr/>
                    <a:lstStyle/>
                    <a:p>
                      <a:r>
                        <a:rPr kumimoji="1" lang="en-US" altLang="ja-JP" sz="2400" dirty="0" smtClean="0"/>
                        <a:t>West</a:t>
                      </a:r>
                      <a:r>
                        <a:rPr kumimoji="1" lang="en-US" altLang="ja-JP" sz="2400" baseline="0" dirty="0" smtClean="0"/>
                        <a:t> Europe</a:t>
                      </a:r>
                      <a:endParaRPr kumimoji="1" lang="ja-JP" altLang="en-US" sz="2400" dirty="0"/>
                    </a:p>
                  </a:txBody>
                  <a:tcPr/>
                </a:tc>
                <a:tc>
                  <a:txBody>
                    <a:bodyPr/>
                    <a:lstStyle/>
                    <a:p>
                      <a:r>
                        <a:rPr kumimoji="1" lang="en-US" altLang="ja-JP" sz="2400" dirty="0" smtClean="0"/>
                        <a:t>31.3</a:t>
                      </a:r>
                      <a:endParaRPr kumimoji="1" lang="ja-JP" altLang="en-US" sz="2400" dirty="0"/>
                    </a:p>
                  </a:txBody>
                  <a:tcPr/>
                </a:tc>
              </a:tr>
              <a:tr h="739421">
                <a:tc>
                  <a:txBody>
                    <a:bodyPr/>
                    <a:lstStyle/>
                    <a:p>
                      <a:r>
                        <a:rPr kumimoji="1" lang="en-US" altLang="ja-JP" sz="2400" dirty="0" smtClean="0"/>
                        <a:t>3</a:t>
                      </a:r>
                      <a:endParaRPr kumimoji="1" lang="ja-JP" altLang="en-US" sz="2400" dirty="0"/>
                    </a:p>
                  </a:txBody>
                  <a:tcPr/>
                </a:tc>
                <a:tc>
                  <a:txBody>
                    <a:bodyPr/>
                    <a:lstStyle/>
                    <a:p>
                      <a:r>
                        <a:rPr kumimoji="1" lang="en-US" altLang="ja-JP" sz="2400" dirty="0" smtClean="0"/>
                        <a:t>North America</a:t>
                      </a:r>
                      <a:endParaRPr kumimoji="1" lang="ja-JP" altLang="en-US" sz="2400" dirty="0"/>
                    </a:p>
                  </a:txBody>
                  <a:tcPr/>
                </a:tc>
                <a:tc>
                  <a:txBody>
                    <a:bodyPr/>
                    <a:lstStyle/>
                    <a:p>
                      <a:r>
                        <a:rPr kumimoji="1" lang="en-US" altLang="ja-JP" sz="2400" dirty="0" smtClean="0"/>
                        <a:t>20.2</a:t>
                      </a:r>
                      <a:endParaRPr kumimoji="1" lang="ja-JP" altLang="en-US" sz="2400" dirty="0"/>
                    </a:p>
                  </a:txBody>
                  <a:tcPr/>
                </a:tc>
              </a:tr>
              <a:tr h="930746">
                <a:tc>
                  <a:txBody>
                    <a:bodyPr/>
                    <a:lstStyle/>
                    <a:p>
                      <a:r>
                        <a:rPr kumimoji="1" lang="en-US" altLang="ja-JP" sz="2400" dirty="0" smtClean="0"/>
                        <a:t>4</a:t>
                      </a:r>
                      <a:endParaRPr kumimoji="1" lang="ja-JP" altLang="en-US" sz="2400" dirty="0"/>
                    </a:p>
                  </a:txBody>
                  <a:tcPr/>
                </a:tc>
                <a:tc>
                  <a:txBody>
                    <a:bodyPr/>
                    <a:lstStyle/>
                    <a:p>
                      <a:r>
                        <a:rPr kumimoji="1" lang="en-US" altLang="ja-JP" sz="2400" dirty="0" smtClean="0"/>
                        <a:t>Oceania and Pacific</a:t>
                      </a:r>
                      <a:endParaRPr kumimoji="1" lang="ja-JP" altLang="en-US" sz="2400" dirty="0"/>
                    </a:p>
                  </a:txBody>
                  <a:tcPr/>
                </a:tc>
                <a:tc>
                  <a:txBody>
                    <a:bodyPr/>
                    <a:lstStyle/>
                    <a:p>
                      <a:r>
                        <a:rPr kumimoji="1" lang="en-US" altLang="ja-JP" sz="2400" dirty="0" smtClean="0"/>
                        <a:t>11.4</a:t>
                      </a:r>
                      <a:endParaRPr kumimoji="1" lang="ja-JP" altLang="en-US" sz="2400" dirty="0"/>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BFB84090-5B6C-46AA-942E-79F8601A62BD}" type="slidenum">
              <a:rPr lang="en-US" altLang="ko-KR" smtClean="0"/>
              <a:pPr>
                <a:defRPr/>
              </a:pPr>
              <a:t>32</a:t>
            </a:fld>
            <a:endParaRPr lang="en-US" altLang="ko-K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33</a:t>
            </a:fld>
            <a:endParaRPr lang="en-US" altLang="ja-JP"/>
          </a:p>
        </p:txBody>
      </p:sp>
      <p:sp>
        <p:nvSpPr>
          <p:cNvPr id="3" name="Title 4"/>
          <p:cNvSpPr>
            <a:spLocks noGrp="1"/>
          </p:cNvSpPr>
          <p:nvPr>
            <p:ph type="title"/>
          </p:nvPr>
        </p:nvSpPr>
        <p:spPr>
          <a:xfrm>
            <a:off x="0" y="642918"/>
            <a:ext cx="9144000" cy="714375"/>
          </a:xfrm>
        </p:spPr>
        <p:txBody>
          <a:bodyPr/>
          <a:lstStyle/>
          <a:p>
            <a:pPr algn="l" eaLnBrk="1" hangingPunct="1"/>
            <a:r>
              <a:rPr lang="en-CA" altLang="ja-JP" sz="2800" b="1" i="0" dirty="0" smtClean="0">
                <a:cs typeface="Arial" pitchFamily="34" charset="0"/>
              </a:rPr>
              <a:t>De facto of international higher education in Asia</a:t>
            </a:r>
          </a:p>
        </p:txBody>
      </p:sp>
      <p:sp>
        <p:nvSpPr>
          <p:cNvPr id="5" name="Content Placeholder 5"/>
          <p:cNvSpPr txBox="1">
            <a:spLocks/>
          </p:cNvSpPr>
          <p:nvPr/>
        </p:nvSpPr>
        <p:spPr bwMode="auto">
          <a:xfrm>
            <a:off x="428564" y="1643050"/>
            <a:ext cx="8715436" cy="390048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1" lang="en-CA" altLang="ja-JP" sz="2500" b="0" i="0" u="none" strike="noStrike" kern="1200" cap="none" spc="0" normalizeH="0" baseline="0" noProof="0" dirty="0" smtClean="0">
                <a:ln>
                  <a:noFill/>
                </a:ln>
                <a:effectLst/>
                <a:uLnTx/>
                <a:uFillTx/>
                <a:latin typeface="Arial" pitchFamily="34" charset="0"/>
                <a:ea typeface="+mn-ea"/>
                <a:cs typeface="Arial" pitchFamily="34" charset="0"/>
              </a:rPr>
              <a:t>Growing presence of Asian countries as hosts of international students.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1" lang="en-CA" altLang="ja-JP" sz="2500" b="0" i="0" u="none" strike="noStrike" kern="1200" cap="none" spc="0" normalizeH="0" baseline="0" noProof="0" dirty="0" smtClean="0">
                <a:ln>
                  <a:noFill/>
                </a:ln>
                <a:effectLst/>
                <a:uLnTx/>
                <a:uFillTx/>
                <a:latin typeface="Arial" pitchFamily="34" charset="0"/>
                <a:ea typeface="+mn-ea"/>
                <a:cs typeface="Arial" pitchFamily="34" charset="0"/>
              </a:rPr>
              <a:t>Growing number of students move from Asia to Asia</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1" lang="en-CA" altLang="ja-JP" sz="2500" b="0" i="0" u="none" strike="noStrike" kern="1200" cap="none" spc="0" normalizeH="0" baseline="0" noProof="0" dirty="0" smtClean="0">
                <a:ln>
                  <a:noFill/>
                </a:ln>
                <a:effectLst/>
                <a:uLnTx/>
                <a:uFillTx/>
                <a:latin typeface="Arial" pitchFamily="34" charset="0"/>
                <a:ea typeface="+mn-ea"/>
                <a:cs typeface="Arial" pitchFamily="34" charset="0"/>
              </a:rPr>
              <a:t>Possible Growing number of inter-university linkages and transnational programs within Asia</a:t>
            </a:r>
          </a:p>
        </p:txBody>
      </p:sp>
      <p:sp>
        <p:nvSpPr>
          <p:cNvPr id="6" name="Double Brace 8"/>
          <p:cNvSpPr/>
          <p:nvPr/>
        </p:nvSpPr>
        <p:spPr>
          <a:xfrm>
            <a:off x="0" y="1714488"/>
            <a:ext cx="9144000" cy="3071834"/>
          </a:xfrm>
          <a:prstGeom prst="bracePair">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CA" altLang="ja-JP">
              <a:latin typeface="Arial" pitchFamily="34" charset="0"/>
              <a:cs typeface="Arial" pitchFamily="34" charset="0"/>
            </a:endParaRPr>
          </a:p>
        </p:txBody>
      </p:sp>
      <p:sp>
        <p:nvSpPr>
          <p:cNvPr id="7" name="Bent-Up Arrow 11"/>
          <p:cNvSpPr/>
          <p:nvPr/>
        </p:nvSpPr>
        <p:spPr>
          <a:xfrm rot="5400000">
            <a:off x="414338" y="4973637"/>
            <a:ext cx="642938" cy="6969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ltLang="ja-JP">
              <a:solidFill>
                <a:schemeClr val="tx1"/>
              </a:solidFill>
              <a:latin typeface="Arial" pitchFamily="34" charset="0"/>
              <a:cs typeface="Arial" pitchFamily="34" charset="0"/>
            </a:endParaRPr>
          </a:p>
        </p:txBody>
      </p:sp>
      <p:sp>
        <p:nvSpPr>
          <p:cNvPr id="8" name="Bent-Up Arrow 12"/>
          <p:cNvSpPr/>
          <p:nvPr/>
        </p:nvSpPr>
        <p:spPr>
          <a:xfrm rot="5400000">
            <a:off x="1033463" y="5830887"/>
            <a:ext cx="642938" cy="6969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ltLang="ja-JP">
              <a:solidFill>
                <a:schemeClr val="tx1"/>
              </a:solidFill>
              <a:latin typeface="Arial" pitchFamily="34" charset="0"/>
              <a:cs typeface="Arial" pitchFamily="34" charset="0"/>
            </a:endParaRPr>
          </a:p>
        </p:txBody>
      </p:sp>
      <p:sp>
        <p:nvSpPr>
          <p:cNvPr id="9" name="TextBox 13"/>
          <p:cNvSpPr txBox="1">
            <a:spLocks noChangeArrowheads="1"/>
          </p:cNvSpPr>
          <p:nvPr/>
        </p:nvSpPr>
        <p:spPr bwMode="auto">
          <a:xfrm>
            <a:off x="1238250" y="5000625"/>
            <a:ext cx="7691468" cy="646331"/>
          </a:xfrm>
          <a:prstGeom prst="rect">
            <a:avLst/>
          </a:prstGeom>
          <a:noFill/>
          <a:ln w="9525">
            <a:solidFill>
              <a:srgbClr val="002060"/>
            </a:solidFill>
            <a:miter lim="800000"/>
            <a:headEnd/>
            <a:tailEnd/>
          </a:ln>
        </p:spPr>
        <p:txBody>
          <a:bodyPr wrap="square">
            <a:spAutoFit/>
          </a:bodyPr>
          <a:lstStyle/>
          <a:p>
            <a:r>
              <a:rPr lang="en-CA" altLang="ja-JP" sz="1800" dirty="0">
                <a:latin typeface="Arial" pitchFamily="34" charset="0"/>
                <a:cs typeface="Arial" pitchFamily="34" charset="0"/>
              </a:rPr>
              <a:t>“</a:t>
            </a:r>
            <a:r>
              <a:rPr lang="en-CA" altLang="ja-JP" sz="1800" dirty="0" err="1">
                <a:latin typeface="Arial" pitchFamily="34" charset="0"/>
                <a:cs typeface="Arial" pitchFamily="34" charset="0"/>
              </a:rPr>
              <a:t>Asianization</a:t>
            </a:r>
            <a:r>
              <a:rPr lang="en-CA" altLang="ja-JP" sz="1800" dirty="0">
                <a:latin typeface="Arial" pitchFamily="34" charset="0"/>
                <a:cs typeface="Arial" pitchFamily="34" charset="0"/>
              </a:rPr>
              <a:t> of Asia” is also confirmed </a:t>
            </a:r>
            <a:r>
              <a:rPr lang="en-CA" altLang="ja-JP" sz="1800" dirty="0" smtClean="0">
                <a:latin typeface="Arial" pitchFamily="34" charset="0"/>
                <a:cs typeface="Arial" pitchFamily="34" charset="0"/>
              </a:rPr>
              <a:t>in </a:t>
            </a:r>
            <a:r>
              <a:rPr lang="en-CA" altLang="ja-JP" sz="1800" dirty="0">
                <a:latin typeface="Arial" pitchFamily="34" charset="0"/>
                <a:cs typeface="Arial" pitchFamily="34" charset="0"/>
              </a:rPr>
              <a:t>international higher education</a:t>
            </a:r>
          </a:p>
        </p:txBody>
      </p:sp>
      <p:sp>
        <p:nvSpPr>
          <p:cNvPr id="10" name="TextBox 14"/>
          <p:cNvSpPr txBox="1">
            <a:spLocks noChangeArrowheads="1"/>
          </p:cNvSpPr>
          <p:nvPr/>
        </p:nvSpPr>
        <p:spPr bwMode="auto">
          <a:xfrm>
            <a:off x="1703388" y="5786438"/>
            <a:ext cx="7297768" cy="646331"/>
          </a:xfrm>
          <a:prstGeom prst="rect">
            <a:avLst/>
          </a:prstGeom>
          <a:noFill/>
          <a:ln w="19050">
            <a:solidFill>
              <a:srgbClr val="002060"/>
            </a:solidFill>
            <a:miter lim="800000"/>
            <a:headEnd/>
            <a:tailEnd/>
          </a:ln>
        </p:spPr>
        <p:txBody>
          <a:bodyPr wrap="square">
            <a:spAutoFit/>
          </a:bodyPr>
          <a:lstStyle/>
          <a:p>
            <a:r>
              <a:rPr lang="en-CA" altLang="ja-JP" sz="1800" dirty="0">
                <a:latin typeface="Arial" pitchFamily="34" charset="0"/>
                <a:cs typeface="Arial" pitchFamily="34" charset="0"/>
              </a:rPr>
              <a:t>Necessity to discuss Asian Regional Governance from the perspective of international higher education</a:t>
            </a:r>
          </a:p>
        </p:txBody>
      </p:sp>
      <p:sp>
        <p:nvSpPr>
          <p:cNvPr id="11" name="Slide Number Placeholder 9"/>
          <p:cNvSpPr txBox="1">
            <a:spLocks/>
          </p:cNvSpPr>
          <p:nvPr/>
        </p:nvSpPr>
        <p:spPr>
          <a:xfrm>
            <a:off x="0" y="6413500"/>
            <a:ext cx="696913" cy="444500"/>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BDFF1353-700D-4CF9-B07D-BDBDF258CA12}" type="slidenum">
              <a:rPr kumimoji="1" lang="en-CA" altLang="ja-JP" sz="2000" b="0" i="0" u="none" strike="noStrike" kern="1200" cap="none" spc="0" normalizeH="0" baseline="0" noProof="0" smtClean="0">
                <a:ln>
                  <a:noFill/>
                </a:ln>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en-CA" altLang="ja-JP" sz="2000" b="0" i="0" u="none" strike="noStrike" kern="1200" cap="none" spc="0" normalizeH="0" baseline="0" noProof="0" smtClean="0">
              <a:ln>
                <a:noFill/>
              </a:ln>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p:nvPr>
        </p:nvSpPr>
        <p:spPr>
          <a:xfrm>
            <a:off x="457200" y="571500"/>
            <a:ext cx="8229600" cy="850900"/>
          </a:xfrm>
        </p:spPr>
        <p:txBody>
          <a:bodyPr/>
          <a:lstStyle/>
          <a:p>
            <a:r>
              <a:rPr lang="en-US" altLang="ja-JP" sz="2800" b="1" smtClean="0"/>
              <a:t>Asian Version of ERASMUS</a:t>
            </a:r>
            <a:endParaRPr lang="ja-JP" altLang="en-US" sz="2800" smtClean="0"/>
          </a:p>
        </p:txBody>
      </p:sp>
      <p:sp>
        <p:nvSpPr>
          <p:cNvPr id="46083" name="コンテンツ プレースホルダ 2"/>
          <p:cNvSpPr>
            <a:spLocks noGrp="1"/>
          </p:cNvSpPr>
          <p:nvPr>
            <p:ph idx="1"/>
          </p:nvPr>
        </p:nvSpPr>
        <p:spPr>
          <a:xfrm>
            <a:off x="457200" y="1500188"/>
            <a:ext cx="8229600" cy="5072062"/>
          </a:xfrm>
        </p:spPr>
        <p:txBody>
          <a:bodyPr/>
          <a:lstStyle/>
          <a:p>
            <a:pPr>
              <a:buFontTx/>
              <a:buNone/>
            </a:pPr>
            <a:r>
              <a:rPr lang="en-US" altLang="ja-JP" sz="2000" b="1" dirty="0" smtClean="0"/>
              <a:t>Speech by H.E. Mr. </a:t>
            </a:r>
            <a:r>
              <a:rPr lang="en-US" altLang="ja-JP" sz="2000" b="1" dirty="0" err="1" smtClean="0"/>
              <a:t>Yasuo</a:t>
            </a:r>
            <a:r>
              <a:rPr lang="en-US" altLang="ja-JP" sz="2000" b="1" dirty="0" smtClean="0"/>
              <a:t> Fukuda, Prime Minister of Japan </a:t>
            </a:r>
          </a:p>
          <a:p>
            <a:pPr>
              <a:buFontTx/>
              <a:buNone/>
            </a:pPr>
            <a:r>
              <a:rPr lang="en-US" altLang="ja-JP" sz="2000" b="1" dirty="0" smtClean="0"/>
              <a:t>                                     on the occasion of </a:t>
            </a:r>
          </a:p>
          <a:p>
            <a:pPr>
              <a:buFontTx/>
              <a:buNone/>
            </a:pPr>
            <a:r>
              <a:rPr lang="en-US" altLang="ja-JP" sz="2000" b="1" dirty="0" smtClean="0"/>
              <a:t>the 14th International Conference on the Future of Asia (May,2008)</a:t>
            </a:r>
          </a:p>
          <a:p>
            <a:pPr>
              <a:buFontTx/>
              <a:buNone/>
            </a:pPr>
            <a:endParaRPr lang="en-US" altLang="ja-JP" sz="2000" dirty="0" smtClean="0"/>
          </a:p>
          <a:p>
            <a:r>
              <a:rPr lang="en-US" altLang="ja-JP" sz="2000" dirty="0" smtClean="0"/>
              <a:t>“I also hope to expand dramatically our exchanges among </a:t>
            </a:r>
          </a:p>
          <a:p>
            <a:pPr>
              <a:buFontTx/>
              <a:buNone/>
            </a:pPr>
            <a:r>
              <a:rPr lang="en-US" altLang="ja-JP" sz="2000" dirty="0" smtClean="0"/>
              <a:t>   universities within the Asia-Pacific region, and I intend to </a:t>
            </a:r>
          </a:p>
          <a:p>
            <a:pPr>
              <a:buFontTx/>
              <a:buNone/>
            </a:pPr>
            <a:r>
              <a:rPr lang="en-US" altLang="ja-JP" sz="2000" dirty="0" smtClean="0"/>
              <a:t>   exchange views with knowledgeable people within Japan </a:t>
            </a:r>
          </a:p>
          <a:p>
            <a:pPr>
              <a:buFontTx/>
              <a:buNone/>
            </a:pPr>
            <a:r>
              <a:rPr lang="en-US" altLang="ja-JP" sz="2000" dirty="0" smtClean="0"/>
              <a:t>   and abroad, aiming to come to a conclusion on this plan at the</a:t>
            </a:r>
          </a:p>
          <a:p>
            <a:pPr>
              <a:buFontTx/>
              <a:buNone/>
            </a:pPr>
            <a:r>
              <a:rPr lang="en-US" altLang="ja-JP" sz="2000" dirty="0" smtClean="0"/>
              <a:t>   East Asia Summit to be convened at the end of this year. Here </a:t>
            </a:r>
          </a:p>
          <a:p>
            <a:pPr>
              <a:buFontTx/>
              <a:buNone/>
            </a:pPr>
            <a:r>
              <a:rPr lang="en-US" altLang="ja-JP" sz="2000" dirty="0" smtClean="0"/>
              <a:t>   one may recall the "ERASMUS </a:t>
            </a:r>
            <a:r>
              <a:rPr lang="en-US" altLang="ja-JP" sz="2000" dirty="0" err="1" smtClean="0"/>
              <a:t>Programme</a:t>
            </a:r>
            <a:r>
              <a:rPr lang="en-US" altLang="ja-JP" sz="2000" dirty="0" smtClean="0"/>
              <a:t>" that has been </a:t>
            </a:r>
          </a:p>
          <a:p>
            <a:pPr>
              <a:buFontTx/>
              <a:buNone/>
            </a:pPr>
            <a:r>
              <a:rPr lang="en-US" altLang="ja-JP" sz="2000" dirty="0" smtClean="0"/>
              <a:t>   underway in Europe since the 1980's, and I would like to bring </a:t>
            </a:r>
          </a:p>
          <a:p>
            <a:pPr>
              <a:buFontTx/>
              <a:buNone/>
            </a:pPr>
            <a:r>
              <a:rPr lang="en-US" altLang="ja-JP" sz="2000" dirty="0" smtClean="0"/>
              <a:t>   about what would be called its Asian version.”</a:t>
            </a:r>
          </a:p>
          <a:p>
            <a:pPr>
              <a:buFontTx/>
              <a:buNone/>
            </a:pPr>
            <a:endParaRPr lang="en-US" altLang="ja-JP" sz="2000" dirty="0" smtClean="0"/>
          </a:p>
          <a:p>
            <a:endParaRPr lang="ja-JP" altLang="en-US"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858218"/>
          </a:xfrm>
        </p:spPr>
        <p:txBody>
          <a:bodyPr/>
          <a:lstStyle/>
          <a:p>
            <a:r>
              <a:rPr lang="en-US" sz="1800" b="1" i="0" dirty="0" smtClean="0">
                <a:latin typeface="Times New Roman" pitchFamily="18" charset="0"/>
                <a:cs typeface="Times New Roman" pitchFamily="18" charset="0"/>
              </a:rPr>
              <a:t/>
            </a:r>
            <a:br>
              <a:rPr lang="en-US" sz="1800" b="1" i="0" dirty="0" smtClean="0">
                <a:latin typeface="Times New Roman" pitchFamily="18" charset="0"/>
                <a:cs typeface="Times New Roman" pitchFamily="18" charset="0"/>
              </a:rPr>
            </a:br>
            <a:r>
              <a:rPr lang="en-US" sz="1800" i="0" dirty="0" smtClean="0">
                <a:latin typeface="Times New Roman" pitchFamily="18" charset="0"/>
                <a:cs typeface="Times New Roman" pitchFamily="18" charset="0"/>
              </a:rPr>
              <a:t>Joint Press Conference by </a:t>
            </a:r>
            <a:br>
              <a:rPr lang="en-US" sz="1800" i="0" dirty="0" smtClean="0">
                <a:latin typeface="Times New Roman" pitchFamily="18" charset="0"/>
                <a:cs typeface="Times New Roman" pitchFamily="18" charset="0"/>
              </a:rPr>
            </a:br>
            <a:r>
              <a:rPr lang="en-US" sz="1800" i="0" dirty="0" smtClean="0">
                <a:latin typeface="Times New Roman" pitchFamily="18" charset="0"/>
                <a:cs typeface="Times New Roman" pitchFamily="18" charset="0"/>
              </a:rPr>
              <a:t>Premier </a:t>
            </a:r>
            <a:r>
              <a:rPr lang="en-US" sz="1800" i="0" dirty="0" err="1" smtClean="0">
                <a:latin typeface="Times New Roman" pitchFamily="18" charset="0"/>
                <a:cs typeface="Times New Roman" pitchFamily="18" charset="0"/>
              </a:rPr>
              <a:t>Wen</a:t>
            </a:r>
            <a:r>
              <a:rPr lang="en-US" sz="1800" i="0" dirty="0" smtClean="0">
                <a:latin typeface="Times New Roman" pitchFamily="18" charset="0"/>
                <a:cs typeface="Times New Roman" pitchFamily="18" charset="0"/>
              </a:rPr>
              <a:t> </a:t>
            </a:r>
            <a:r>
              <a:rPr lang="en-US" sz="1800" i="0" dirty="0" err="1" smtClean="0">
                <a:latin typeface="Times New Roman" pitchFamily="18" charset="0"/>
                <a:cs typeface="Times New Roman" pitchFamily="18" charset="0"/>
              </a:rPr>
              <a:t>Jiabao</a:t>
            </a:r>
            <a:r>
              <a:rPr lang="en-US" sz="1800" i="0" dirty="0" smtClean="0">
                <a:latin typeface="Times New Roman" pitchFamily="18" charset="0"/>
                <a:cs typeface="Times New Roman" pitchFamily="18" charset="0"/>
              </a:rPr>
              <a:t> of the People's Republic of China, </a:t>
            </a:r>
            <a:br>
              <a:rPr lang="en-US" sz="1800" i="0" dirty="0" smtClean="0">
                <a:latin typeface="Times New Roman" pitchFamily="18" charset="0"/>
                <a:cs typeface="Times New Roman" pitchFamily="18" charset="0"/>
              </a:rPr>
            </a:br>
            <a:r>
              <a:rPr lang="en-US" sz="1800" i="0" dirty="0" smtClean="0">
                <a:latin typeface="Times New Roman" pitchFamily="18" charset="0"/>
                <a:cs typeface="Times New Roman" pitchFamily="18" charset="0"/>
              </a:rPr>
              <a:t>President Lee </a:t>
            </a:r>
            <a:r>
              <a:rPr lang="en-US" sz="1800" i="0" dirty="0" err="1" smtClean="0">
                <a:latin typeface="Times New Roman" pitchFamily="18" charset="0"/>
                <a:cs typeface="Times New Roman" pitchFamily="18" charset="0"/>
              </a:rPr>
              <a:t>Myung-bak</a:t>
            </a:r>
            <a:r>
              <a:rPr lang="en-US" sz="1800" i="0" dirty="0" smtClean="0">
                <a:latin typeface="Times New Roman" pitchFamily="18" charset="0"/>
                <a:cs typeface="Times New Roman" pitchFamily="18" charset="0"/>
              </a:rPr>
              <a:t> of the Republic of Korea and </a:t>
            </a:r>
            <a:br>
              <a:rPr lang="en-US" sz="1800" i="0" dirty="0" smtClean="0">
                <a:latin typeface="Times New Roman" pitchFamily="18" charset="0"/>
                <a:cs typeface="Times New Roman" pitchFamily="18" charset="0"/>
              </a:rPr>
            </a:br>
            <a:r>
              <a:rPr lang="en-US" sz="1800" i="0" dirty="0" smtClean="0">
                <a:latin typeface="Times New Roman" pitchFamily="18" charset="0"/>
                <a:cs typeface="Times New Roman" pitchFamily="18" charset="0"/>
              </a:rPr>
              <a:t>Prime Minister Yukio </a:t>
            </a:r>
            <a:r>
              <a:rPr lang="en-US" sz="1800" i="0" dirty="0" err="1" smtClean="0">
                <a:latin typeface="Times New Roman" pitchFamily="18" charset="0"/>
                <a:cs typeface="Times New Roman" pitchFamily="18" charset="0"/>
              </a:rPr>
              <a:t>Hatoyama</a:t>
            </a:r>
            <a:r>
              <a:rPr lang="en-US" sz="1800" i="0" dirty="0" smtClean="0">
                <a:latin typeface="Times New Roman" pitchFamily="18" charset="0"/>
                <a:cs typeface="Times New Roman" pitchFamily="18" charset="0"/>
              </a:rPr>
              <a:t> of Japan </a:t>
            </a:r>
            <a:br>
              <a:rPr lang="en-US" sz="1800" i="0" dirty="0" smtClean="0">
                <a:latin typeface="Times New Roman" pitchFamily="18" charset="0"/>
                <a:cs typeface="Times New Roman" pitchFamily="18" charset="0"/>
              </a:rPr>
            </a:br>
            <a:r>
              <a:rPr lang="en-US" sz="1800" i="0" dirty="0" smtClean="0">
                <a:latin typeface="Times New Roman" pitchFamily="18" charset="0"/>
                <a:cs typeface="Times New Roman" pitchFamily="18" charset="0"/>
              </a:rPr>
              <a:t>following the Second China-ROK-Japan Trilateral Summit Meeting </a:t>
            </a:r>
            <a:br>
              <a:rPr lang="en-US" sz="1800" i="0" dirty="0" smtClean="0">
                <a:latin typeface="Times New Roman" pitchFamily="18" charset="0"/>
                <a:cs typeface="Times New Roman" pitchFamily="18" charset="0"/>
              </a:rPr>
            </a:br>
            <a:r>
              <a:rPr lang="en-US" sz="1800" i="0" dirty="0" smtClean="0">
                <a:latin typeface="Times New Roman" pitchFamily="18" charset="0"/>
                <a:cs typeface="Times New Roman" pitchFamily="18" charset="0"/>
              </a:rPr>
              <a:t>on 10 October 2009</a:t>
            </a:r>
            <a:endParaRPr kumimoji="1" lang="ja-JP" altLang="en-US" sz="1800" i="0" dirty="0">
              <a:latin typeface="Times New Roman" pitchFamily="18" charset="0"/>
              <a:cs typeface="Times New Roman" pitchFamily="18" charset="0"/>
            </a:endParaRPr>
          </a:p>
        </p:txBody>
      </p:sp>
      <p:sp>
        <p:nvSpPr>
          <p:cNvPr id="3" name="コンテンツ プレースホルダ 2"/>
          <p:cNvSpPr>
            <a:spLocks noGrp="1"/>
          </p:cNvSpPr>
          <p:nvPr>
            <p:ph idx="1"/>
          </p:nvPr>
        </p:nvSpPr>
        <p:spPr>
          <a:xfrm>
            <a:off x="685800" y="2571744"/>
            <a:ext cx="7772400" cy="3690944"/>
          </a:xfrm>
        </p:spPr>
        <p:txBody>
          <a:bodyPr/>
          <a:lstStyle/>
          <a:p>
            <a:r>
              <a:rPr lang="en-US" sz="2000" dirty="0" smtClean="0">
                <a:latin typeface="Times New Roman" pitchFamily="18" charset="0"/>
                <a:cs typeface="Times New Roman" pitchFamily="18" charset="0"/>
              </a:rPr>
              <a:t>“I also stated that what will be indispensable for trilateral cooperation is exchanges among the youth of the three countries, in particular those among university students. As one aspect of university student exchanges, we should for example actively consider permitting the interchangeability among universities of credits earned. This would naturally require a degree of consistency in the levels of the schools concerned. While I do not consider this something that is possible for all universities, we will be promoting cooperation as qualitative levels are standardized. I proposed that through such cooperation, it would be possible for the various political and psychological hurdles still remaining among our three countries to be transformed and overcome.”  -Prime Minister </a:t>
            </a:r>
            <a:r>
              <a:rPr lang="en-US" sz="2000" dirty="0" err="1" smtClean="0">
                <a:latin typeface="Times New Roman" pitchFamily="18" charset="0"/>
                <a:cs typeface="Times New Roman" pitchFamily="18" charset="0"/>
              </a:rPr>
              <a:t>Hatoyama</a:t>
            </a:r>
            <a:r>
              <a:rPr lang="en-US" sz="2000" dirty="0" smtClean="0">
                <a:latin typeface="Times New Roman" pitchFamily="18" charset="0"/>
                <a:cs typeface="Times New Roman" pitchFamily="18" charset="0"/>
              </a:rPr>
              <a:t> </a:t>
            </a:r>
            <a:endParaRPr kumimoji="1" lang="ja-JP" alt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p:txBody>
          <a:bodyPr/>
          <a:lstStyle/>
          <a:p>
            <a:r>
              <a:rPr lang="en-US" altLang="ja-JP" sz="2400" dirty="0" smtClean="0"/>
              <a:t>Japanese New Educational Cooperation Policy announced  by H.E. Mr. Naoto Kan Prime Minister of Japan at the High-Level Plenary Meeting of the  65</a:t>
            </a:r>
            <a:r>
              <a:rPr lang="en-US" altLang="ja-JP" sz="2400" baseline="30000" dirty="0" smtClean="0"/>
              <a:t>th</a:t>
            </a:r>
            <a:r>
              <a:rPr lang="en-US" altLang="ja-JP" sz="2400" dirty="0" smtClean="0"/>
              <a:t> Session of the General Assembly of the United Nations on Sep. 22</a:t>
            </a:r>
            <a:r>
              <a:rPr lang="en-US" altLang="ja-JP" sz="2400" baseline="30000" dirty="0" smtClean="0"/>
              <a:t>nd</a:t>
            </a:r>
            <a:r>
              <a:rPr lang="en-US" altLang="ja-JP" sz="2400" dirty="0" smtClean="0"/>
              <a:t>, 2010</a:t>
            </a:r>
            <a:endParaRPr lang="ja-JP" altLang="en-US" sz="2400" dirty="0" smtClean="0"/>
          </a:p>
        </p:txBody>
      </p:sp>
      <p:sp>
        <p:nvSpPr>
          <p:cNvPr id="51203" name="コンテンツ プレースホルダ 2"/>
          <p:cNvSpPr>
            <a:spLocks noGrp="1"/>
          </p:cNvSpPr>
          <p:nvPr>
            <p:ph idx="1"/>
          </p:nvPr>
        </p:nvSpPr>
        <p:spPr>
          <a:xfrm>
            <a:off x="611188" y="2101850"/>
            <a:ext cx="8228012" cy="4114800"/>
          </a:xfrm>
        </p:spPr>
        <p:txBody>
          <a:bodyPr/>
          <a:lstStyle/>
          <a:p>
            <a:pPr>
              <a:buFont typeface="Wingdings" pitchFamily="2" charset="2"/>
              <a:buNone/>
            </a:pPr>
            <a:r>
              <a:rPr lang="en-US" altLang="ja-JP" sz="2400" dirty="0" smtClean="0"/>
              <a:t>    - Promote the creation of </a:t>
            </a:r>
            <a:r>
              <a:rPr lang="en-US" altLang="ja-JP" sz="2400" b="1" dirty="0" smtClean="0"/>
              <a:t>regional networks in higher education </a:t>
            </a:r>
            <a:r>
              <a:rPr lang="en-US" altLang="ja-JP" sz="2400" dirty="0" smtClean="0"/>
              <a:t>within and among regions in order to address common and similar education challenges by sharing experiences and knowledge of Japan and other countries, with the cooperation of Japanese universities. (AUN/</a:t>
            </a:r>
            <a:r>
              <a:rPr lang="en-US" altLang="ja-JP" sz="2400" dirty="0" err="1" smtClean="0"/>
              <a:t>SeedNet</a:t>
            </a:r>
            <a:r>
              <a:rPr lang="en-US" altLang="ja-JP" sz="2400" dirty="0" smtClean="0"/>
              <a:t>)</a:t>
            </a:r>
            <a:endParaRPr lang="ja-JP" altLang="ja-JP" sz="2400" dirty="0" smtClean="0"/>
          </a:p>
          <a:p>
            <a:pPr>
              <a:buFont typeface="Wingdings" pitchFamily="2" charset="2"/>
              <a:buNone/>
            </a:pPr>
            <a:r>
              <a:rPr lang="en-US" altLang="ja-JP" sz="2400" dirty="0" smtClean="0"/>
              <a:t> - Promote the acceptance of </a:t>
            </a:r>
            <a:r>
              <a:rPr lang="en-US" altLang="ja-JP" sz="2400" b="1" dirty="0" smtClean="0"/>
              <a:t>international students </a:t>
            </a:r>
            <a:r>
              <a:rPr lang="en-US" altLang="ja-JP" sz="2400" dirty="0" smtClean="0"/>
              <a:t>and encourage exchange among universities with quality assurance, and foster highly specialized human resources through the promotion of international student internships.</a:t>
            </a:r>
            <a:endParaRPr lang="ja-JP" altLang="en-US" sz="2800" u="sng" dirty="0" smtClean="0"/>
          </a:p>
        </p:txBody>
      </p:sp>
      <p:sp>
        <p:nvSpPr>
          <p:cNvPr id="4" name="スライド番号プレースホルダ 3"/>
          <p:cNvSpPr>
            <a:spLocks noGrp="1"/>
          </p:cNvSpPr>
          <p:nvPr>
            <p:ph type="sldNum" sz="quarter" idx="12"/>
          </p:nvPr>
        </p:nvSpPr>
        <p:spPr/>
        <p:txBody>
          <a:bodyPr/>
          <a:lstStyle/>
          <a:p>
            <a:pPr>
              <a:defRPr/>
            </a:pPr>
            <a:fld id="{1B1995E7-2726-4DCC-9CA7-BF54E7761D84}" type="slidenum">
              <a:rPr lang="en-US" altLang="ja-JP" smtClean="0"/>
              <a:pPr>
                <a:defRPr/>
              </a:pPr>
              <a:t>36</a:t>
            </a:fld>
            <a:endParaRPr lang="en-US" altLang="ja-JP" sz="14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b="1" dirty="0" smtClean="0"/>
              <a:t>The Sixteenth ASEAN Plus Three Summit 2013</a:t>
            </a:r>
            <a:r>
              <a:rPr lang="en-US" altLang="ja-JP" sz="2000" b="1" dirty="0" smtClean="0"/>
              <a:t/>
            </a:r>
            <a:br>
              <a:rPr lang="en-US" altLang="ja-JP" sz="2000" b="1" dirty="0" smtClean="0"/>
            </a:br>
            <a:endParaRPr kumimoji="1" lang="ja-JP" altLang="en-US" sz="2000" dirty="0"/>
          </a:p>
        </p:txBody>
      </p:sp>
      <p:sp>
        <p:nvSpPr>
          <p:cNvPr id="3" name="コンテンツ プレースホルダ 2"/>
          <p:cNvSpPr>
            <a:spLocks noGrp="1"/>
          </p:cNvSpPr>
          <p:nvPr>
            <p:ph idx="1"/>
          </p:nvPr>
        </p:nvSpPr>
        <p:spPr>
          <a:xfrm>
            <a:off x="251520" y="1268760"/>
            <a:ext cx="8712968" cy="5256584"/>
          </a:xfrm>
        </p:spPr>
        <p:txBody>
          <a:bodyPr/>
          <a:lstStyle/>
          <a:p>
            <a:r>
              <a:rPr lang="en-US" altLang="ja-JP" sz="2000" dirty="0" smtClean="0"/>
              <a:t>“Prime Minister Abe reiterated that Japan is actively promoting assistance towards strengthening ASEAN Connectivity, attaching special importance to “People-to-People Connectivity” such as education and tourism in the APT framework. He expressed his wish to utilize the outcomes of the 11th East Asia Forum (EAF) held in Kyoto this August, which discussed the theme of enhancing tourism cooperation.” </a:t>
            </a:r>
          </a:p>
          <a:p>
            <a:r>
              <a:rPr lang="en-US" altLang="ja-JP" sz="2000" dirty="0" smtClean="0"/>
              <a:t>“On education, the Prime Minister mentioned that Japan hosted the “1st APT Working Group on Mobility of Higher Education and Ensuring Quality Assurance of Higher Education among APT Countries” at the end of September in Tokyo, discussing the ways to promote mutual exchange among universities and students of the APT, while ensuring quality assurance of education. He added that Japan would like to continue to actively contribute to the efforts to enhance “People-to-People Connectivity” such as education and tourism.”</a:t>
            </a:r>
          </a:p>
          <a:p>
            <a:pPr>
              <a:buNone/>
            </a:pPr>
            <a:r>
              <a:rPr lang="en-US" altLang="ja-JP" sz="2000" dirty="0" smtClean="0"/>
              <a:t>		Source: Ministry of Foreign Affairs</a:t>
            </a:r>
          </a:p>
          <a:p>
            <a:pPr>
              <a:buNone/>
            </a:pPr>
            <a:r>
              <a:rPr lang="en-US" altLang="ja-JP" sz="2000" dirty="0" smtClean="0"/>
              <a:t>		http://www.mofa.go.jp/region/page3e_000109.html</a:t>
            </a:r>
          </a:p>
          <a:p>
            <a:pPr>
              <a:buNone/>
            </a:pPr>
            <a:endParaRPr kumimoji="1" lang="ja-JP" altLang="en-US" sz="2000" dirty="0"/>
          </a:p>
        </p:txBody>
      </p:sp>
      <p:sp>
        <p:nvSpPr>
          <p:cNvPr id="4" name="スライド番号プレースホルダ 3"/>
          <p:cNvSpPr>
            <a:spLocks noGrp="1"/>
          </p:cNvSpPr>
          <p:nvPr>
            <p:ph type="sldNum" sz="quarter" idx="12"/>
          </p:nvPr>
        </p:nvSpPr>
        <p:spPr/>
        <p:txBody>
          <a:bodyPr/>
          <a:lstStyle/>
          <a:p>
            <a:pPr>
              <a:defRPr/>
            </a:pPr>
            <a:fld id="{6916CE11-F511-4438-A784-E284D563007D}" type="slidenum">
              <a:rPr lang="ja-JP" altLang="en-US" smtClean="0"/>
              <a:pPr>
                <a:defRPr/>
              </a:pPr>
              <a:t>37</a:t>
            </a:fld>
            <a:endParaRPr lang="en-US" altLang="ja-JP"/>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a:xfrm>
            <a:off x="2312060" y="71438"/>
            <a:ext cx="6831943" cy="785812"/>
          </a:xfrm>
        </p:spPr>
        <p:txBody>
          <a:bodyPr/>
          <a:lstStyle/>
          <a:p>
            <a:r>
              <a:rPr lang="en-US" altLang="ja-JP" sz="3200" i="0" dirty="0" smtClean="0">
                <a:solidFill>
                  <a:schemeClr val="bg1"/>
                </a:solidFill>
                <a:latin typeface="Times New Roman" pitchFamily="18" charset="0"/>
                <a:cs typeface="Times New Roman" pitchFamily="18" charset="0"/>
              </a:rPr>
              <a:t>Regionalization of Higher Education</a:t>
            </a:r>
            <a:endParaRPr lang="ja-JP" altLang="en-US" sz="3200" i="0" dirty="0" smtClean="0">
              <a:solidFill>
                <a:schemeClr val="bg1"/>
              </a:solidFill>
              <a:latin typeface="Times New Roman" pitchFamily="18" charset="0"/>
              <a:cs typeface="Times New Roman" pitchFamily="18" charset="0"/>
            </a:endParaRPr>
          </a:p>
        </p:txBody>
      </p:sp>
      <p:sp>
        <p:nvSpPr>
          <p:cNvPr id="38915" name="コンテンツ プレースホルダ 2"/>
          <p:cNvSpPr>
            <a:spLocks noGrp="1"/>
          </p:cNvSpPr>
          <p:nvPr>
            <p:ph idx="1"/>
          </p:nvPr>
        </p:nvSpPr>
        <p:spPr>
          <a:xfrm>
            <a:off x="685800" y="620688"/>
            <a:ext cx="8062664" cy="5642001"/>
          </a:xfrm>
        </p:spPr>
        <p:txBody>
          <a:bodyPr/>
          <a:lstStyle/>
          <a:p>
            <a:pPr>
              <a:buNone/>
              <a:defRPr/>
            </a:pPr>
            <a:r>
              <a:rPr lang="en-US" altLang="ja-JP" sz="2400" dirty="0" smtClean="0">
                <a:latin typeface="Arial Unicode MS" pitchFamily="50" charset="-128"/>
                <a:ea typeface="Arial Unicode MS" pitchFamily="50" charset="-128"/>
                <a:cs typeface="Arial Unicode MS" pitchFamily="50" charset="-128"/>
              </a:rPr>
              <a:t>Recent Moves</a:t>
            </a:r>
          </a:p>
          <a:p>
            <a:pPr>
              <a:defRPr/>
            </a:pPr>
            <a:r>
              <a:rPr lang="en-US" altLang="ja-JP" sz="2400" dirty="0" smtClean="0">
                <a:latin typeface="Arial Unicode MS" pitchFamily="50" charset="-128"/>
                <a:ea typeface="Arial Unicode MS" pitchFamily="50" charset="-128"/>
                <a:cs typeface="Arial Unicode MS" pitchFamily="50" charset="-128"/>
              </a:rPr>
              <a:t>ASEAN + 3 Higher Education Policy Dialogue was started  in 2009</a:t>
            </a:r>
          </a:p>
          <a:p>
            <a:pPr>
              <a:defRPr/>
            </a:pPr>
            <a:r>
              <a:rPr lang="en-US" altLang="ja-JP" sz="2400" dirty="0" smtClean="0">
                <a:latin typeface="Arial Unicode MS" pitchFamily="50" charset="-128"/>
                <a:ea typeface="Arial Unicode MS" pitchFamily="50" charset="-128"/>
                <a:cs typeface="Arial Unicode MS" pitchFamily="50" charset="-128"/>
              </a:rPr>
              <a:t>SEAMEO/RIHED </a:t>
            </a:r>
            <a:r>
              <a:rPr lang="en-US" altLang="ja-JP" sz="2400" dirty="0" smtClean="0"/>
              <a:t>Malaysia-Indonesia-Thailand (M-I-T) Student Mobility Pilot Project was initiated in 2009 </a:t>
            </a:r>
          </a:p>
          <a:p>
            <a:pPr>
              <a:buNone/>
              <a:defRPr/>
            </a:pPr>
            <a:r>
              <a:rPr lang="en-US" altLang="ja-JP" sz="2400" dirty="0" smtClean="0"/>
              <a:t>     </a:t>
            </a:r>
            <a:r>
              <a:rPr lang="ja-JP" altLang="en-US" sz="2400" dirty="0" smtClean="0"/>
              <a:t>→ </a:t>
            </a:r>
            <a:r>
              <a:rPr lang="en-US" altLang="ja-JP" sz="2400" dirty="0" smtClean="0"/>
              <a:t>ASEAN International Mobility for Students (AIMS) </a:t>
            </a:r>
            <a:r>
              <a:rPr lang="en-US" altLang="ja-JP" sz="2400" dirty="0" err="1" smtClean="0"/>
              <a:t>Programme</a:t>
            </a:r>
            <a:r>
              <a:rPr lang="ja-JP" altLang="en-US" sz="2400" dirty="0" smtClean="0"/>
              <a:t>　→　</a:t>
            </a:r>
            <a:r>
              <a:rPr lang="en-US" altLang="ja-JP" sz="2400" dirty="0" smtClean="0"/>
              <a:t>Japan joined AIMS in 2013.</a:t>
            </a:r>
            <a:r>
              <a:rPr lang="ja-JP" altLang="en-US" sz="2400" dirty="0" smtClean="0"/>
              <a:t>　</a:t>
            </a:r>
            <a:r>
              <a:rPr lang="en-US" altLang="ja-JP" sz="2400" dirty="0" smtClean="0"/>
              <a:t> </a:t>
            </a:r>
          </a:p>
          <a:p>
            <a:pPr>
              <a:defRPr/>
            </a:pPr>
            <a:r>
              <a:rPr lang="en-US" altLang="ja-JP" sz="2400" kern="1200" dirty="0" smtClean="0">
                <a:latin typeface="Arial Unicode MS" pitchFamily="50" charset="-128"/>
                <a:ea typeface="Arial Unicode MS" pitchFamily="50" charset="-128"/>
                <a:cs typeface="Arial Unicode MS" pitchFamily="50" charset="-128"/>
              </a:rPr>
              <a:t>CAMPUS Asia (</a:t>
            </a:r>
            <a:r>
              <a:rPr lang="en-US" altLang="ja-JP" sz="2400" dirty="0" smtClean="0">
                <a:latin typeface="Arial Unicode MS" pitchFamily="50" charset="-128"/>
                <a:ea typeface="Arial Unicode MS" pitchFamily="50" charset="-128"/>
                <a:cs typeface="Arial Unicode MS" pitchFamily="50" charset="-128"/>
              </a:rPr>
              <a:t>Collective Action for the Mobility Program of University Students) was started among China, Korea and Japan in 2011</a:t>
            </a:r>
          </a:p>
          <a:p>
            <a:pPr>
              <a:defRPr/>
            </a:pPr>
            <a:r>
              <a:rPr lang="en-US" altLang="ja-JP" sz="2400" kern="1200" dirty="0" smtClean="0">
                <a:latin typeface="Arial Unicode MS" pitchFamily="50" charset="-128"/>
                <a:ea typeface="Arial Unicode MS" pitchFamily="50" charset="-128"/>
                <a:cs typeface="Arial Unicode MS" pitchFamily="50" charset="-128"/>
              </a:rPr>
              <a:t>ASEAN+3 University Network was formulated in 2012</a:t>
            </a:r>
          </a:p>
          <a:p>
            <a:pPr>
              <a:defRPr/>
            </a:pPr>
            <a:r>
              <a:rPr lang="en-US" altLang="ja-JP" sz="2400" dirty="0" smtClean="0"/>
              <a:t>ASEAN+3 Working Group on Mobility of Higher Education and Ensuring Quality Assurance of Higher Education was launched in 2013.</a:t>
            </a:r>
            <a:endParaRPr lang="en-US" altLang="ja-JP" sz="2400" kern="1200" dirty="0" smtClean="0">
              <a:latin typeface="Arial Unicode MS" pitchFamily="50" charset="-128"/>
              <a:ea typeface="Arial Unicode MS" pitchFamily="50" charset="-128"/>
              <a:cs typeface="Arial Unicode MS" pitchFamily="50" charset="-128"/>
            </a:endParaRPr>
          </a:p>
          <a:p>
            <a:pPr>
              <a:buFontTx/>
              <a:buNone/>
              <a:defRPr/>
            </a:pPr>
            <a:endParaRPr lang="en-US" altLang="ja-JP" sz="2400" dirty="0" smtClean="0">
              <a:latin typeface="Times New Roman" charset="0"/>
              <a:ea typeface="HG丸ｺﾞｼｯｸM-PRO" pitchFamily="50" charset="-128"/>
              <a:cs typeface="Times New Roman" charset="0"/>
            </a:endParaRPr>
          </a:p>
          <a:p>
            <a:pPr>
              <a:buFontTx/>
              <a:buNone/>
              <a:defRPr/>
            </a:pPr>
            <a:r>
              <a:rPr lang="en-US" altLang="ja-JP" sz="2400" dirty="0" smtClean="0">
                <a:latin typeface="Times New Roman" charset="0"/>
                <a:ea typeface="HG丸ｺﾞｼｯｸM-PRO" pitchFamily="50" charset="-128"/>
                <a:cs typeface="Times New Roman" charset="0"/>
              </a:rPr>
              <a:t>   </a:t>
            </a:r>
          </a:p>
          <a:p>
            <a:pPr>
              <a:defRPr/>
            </a:pPr>
            <a:endParaRPr lang="en-US" altLang="ja-JP" sz="2800" dirty="0" smtClean="0">
              <a:cs typeface="Times New Roman" charset="0"/>
            </a:endParaRPr>
          </a:p>
          <a:p>
            <a:pPr>
              <a:defRPr/>
            </a:pPr>
            <a:endParaRPr lang="en-US" altLang="ja-JP" sz="2800" dirty="0" smtClean="0">
              <a:cs typeface="Times New Roman"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smtClean="0"/>
              <a:t>Growing Regional Quality Assurance Frameworks</a:t>
            </a:r>
            <a:endParaRPr kumimoji="1" lang="ja-JP" altLang="en-US" sz="2800" dirty="0"/>
          </a:p>
        </p:txBody>
      </p:sp>
      <p:sp>
        <p:nvSpPr>
          <p:cNvPr id="3" name="コンテンツ プレースホルダ 2"/>
          <p:cNvSpPr>
            <a:spLocks noGrp="1"/>
          </p:cNvSpPr>
          <p:nvPr>
            <p:ph idx="1"/>
          </p:nvPr>
        </p:nvSpPr>
        <p:spPr/>
        <p:txBody>
          <a:bodyPr/>
          <a:lstStyle/>
          <a:p>
            <a:r>
              <a:rPr kumimoji="1" lang="en-US" altLang="ja-JP" sz="2400" dirty="0" smtClean="0"/>
              <a:t>ASEAN University Network for Leading Universities in Southe</a:t>
            </a:r>
            <a:r>
              <a:rPr lang="en-US" altLang="ja-JP" sz="2400" dirty="0" smtClean="0"/>
              <a:t>ast Asia</a:t>
            </a:r>
            <a:endParaRPr kumimoji="1" lang="en-US" altLang="ja-JP" sz="2400" dirty="0" smtClean="0"/>
          </a:p>
          <a:p>
            <a:r>
              <a:rPr lang="en-US" altLang="ja-JP" sz="2400" dirty="0" smtClean="0"/>
              <a:t>SEAMEO-RIHED for Southeast Asia</a:t>
            </a:r>
          </a:p>
          <a:p>
            <a:r>
              <a:rPr lang="en-US" altLang="ja-JP" sz="2400" dirty="0" smtClean="0"/>
              <a:t>APQN for Asia Pacific</a:t>
            </a:r>
          </a:p>
          <a:p>
            <a:r>
              <a:rPr lang="en-US" altLang="ja-JP" sz="2400" dirty="0" smtClean="0"/>
              <a:t>Campus Asia for Northeast Asia</a:t>
            </a:r>
          </a:p>
          <a:p>
            <a:r>
              <a:rPr lang="en-US" altLang="ja-JP" sz="2400" dirty="0" smtClean="0"/>
              <a:t>ASEAN + 3 Working Group</a:t>
            </a:r>
          </a:p>
          <a:p>
            <a:pPr>
              <a:buNone/>
            </a:pPr>
            <a:endParaRPr lang="en-US" altLang="ja-JP" sz="2400" dirty="0" smtClean="0"/>
          </a:p>
          <a:p>
            <a:pPr>
              <a:buFontTx/>
              <a:buChar char="-"/>
            </a:pPr>
            <a:r>
              <a:rPr lang="en-US" altLang="ja-JP" sz="2400" dirty="0" smtClean="0"/>
              <a:t>Multilayered Structure of Quality Assurance Frameworks is being formulated in Asia.</a:t>
            </a:r>
          </a:p>
          <a:p>
            <a:endParaRPr kumimoji="1" lang="ja-JP"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457200" y="274638"/>
            <a:ext cx="8229600" cy="1354137"/>
          </a:xfrm>
        </p:spPr>
        <p:txBody>
          <a:bodyPr anchor="b"/>
          <a:lstStyle/>
          <a:p>
            <a:r>
              <a:rPr lang="en-CA" altLang="ja-JP" sz="4000" smtClean="0">
                <a:solidFill>
                  <a:schemeClr val="tx1"/>
                </a:solidFill>
              </a:rPr>
              <a:t>Inbound Mobile Students</a:t>
            </a:r>
            <a:r>
              <a:rPr lang="en-CA" altLang="ja-JP" sz="2400" smtClean="0">
                <a:solidFill>
                  <a:schemeClr val="tx1"/>
                </a:solidFill>
              </a:rPr>
              <a:t/>
            </a:r>
            <a:br>
              <a:rPr lang="en-CA" altLang="ja-JP" sz="2400" smtClean="0">
                <a:solidFill>
                  <a:schemeClr val="tx1"/>
                </a:solidFill>
              </a:rPr>
            </a:br>
            <a:r>
              <a:rPr lang="en-CA" altLang="ja-JP" sz="2800" smtClean="0">
                <a:solidFill>
                  <a:schemeClr val="tx1"/>
                </a:solidFill>
              </a:rPr>
              <a:t>to</a:t>
            </a:r>
            <a:r>
              <a:rPr lang="en-CA" altLang="ja-JP" sz="2400" smtClean="0">
                <a:solidFill>
                  <a:schemeClr val="tx1"/>
                </a:solidFill>
              </a:rPr>
              <a:t> Three Western Countries</a:t>
            </a:r>
          </a:p>
        </p:txBody>
      </p:sp>
      <p:graphicFrame>
        <p:nvGraphicFramePr>
          <p:cNvPr id="8239" name="Group 47"/>
          <p:cNvGraphicFramePr>
            <a:graphicFrameLocks noGrp="1"/>
          </p:cNvGraphicFramePr>
          <p:nvPr/>
        </p:nvGraphicFramePr>
        <p:xfrm>
          <a:off x="179388" y="1844675"/>
          <a:ext cx="8642350" cy="3649664"/>
        </p:xfrm>
        <a:graphic>
          <a:graphicData uri="http://schemas.openxmlformats.org/drawingml/2006/table">
            <a:tbl>
              <a:tblPr/>
              <a:tblGrid>
                <a:gridCol w="1303337"/>
                <a:gridCol w="1793875"/>
                <a:gridCol w="1752600"/>
                <a:gridCol w="1843088"/>
                <a:gridCol w="1949450"/>
              </a:tblGrid>
              <a:tr h="9017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ＭＳ ゴシック" pitchFamily="49" charset="-128"/>
                          <a:ea typeface="ＭＳ ゴシック" pitchFamily="49" charset="-128"/>
                        </a:rPr>
                        <a:t>　</a:t>
                      </a:r>
                      <a:endParaRPr kumimoji="1" lang="ja-JP" altLang="en-US" sz="24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rPr>
                        <a:t>1986</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rPr>
                        <a:t>1996</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en-US" altLang="ja-JP" sz="2400" b="0" i="0" u="none" strike="noStrike" cap="none" normalizeH="0" baseline="0" dirty="0" smtClean="0">
                          <a:ln>
                            <a:noFill/>
                          </a:ln>
                          <a:solidFill>
                            <a:schemeClr val="tx1"/>
                          </a:solidFill>
                          <a:effectLst/>
                          <a:latin typeface="ＭＳ ゴシック" pitchFamily="49" charset="-128"/>
                          <a:ea typeface="ＭＳ ゴシック" pitchFamily="49" charset="-128"/>
                        </a:rPr>
                        <a:t>2010</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en-US" altLang="ja-JP" sz="2400" b="0" i="0" u="none" strike="noStrike" cap="none" normalizeH="0" baseline="0" dirty="0" smtClean="0">
                          <a:ln>
                            <a:noFill/>
                          </a:ln>
                          <a:solidFill>
                            <a:schemeClr val="tx1"/>
                          </a:solidFill>
                          <a:effectLst/>
                          <a:latin typeface="ＭＳ ゴシック" pitchFamily="49" charset="-128"/>
                          <a:ea typeface="ＭＳ ゴシック" pitchFamily="49" charset="-128"/>
                        </a:rPr>
                        <a:t>2010/1986</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rPr>
                        <a:t>US</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rPr>
                        <a:t>349,610</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rPr>
                        <a:t>453,787</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ＭＳ ゴシック" pitchFamily="49" charset="-128"/>
                          <a:ea typeface="ＭＳ ゴシック" pitchFamily="49" charset="-128"/>
                        </a:rPr>
                        <a:t>684,807</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ＭＳ ゴシック" pitchFamily="49" charset="-128"/>
                          <a:ea typeface="ＭＳ ゴシック" pitchFamily="49" charset="-128"/>
                        </a:rPr>
                        <a:t>1.959</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7429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rPr>
                        <a:t>France</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rPr>
                        <a:t>126,762</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rPr>
                        <a:t>170,574</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ＭＳ ゴシック" pitchFamily="49" charset="-128"/>
                          <a:ea typeface="ＭＳ ゴシック" pitchFamily="49" charset="-128"/>
                        </a:rPr>
                        <a:t>259,935</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ＭＳ ゴシック" pitchFamily="49" charset="-128"/>
                          <a:ea typeface="ＭＳ ゴシック" pitchFamily="49" charset="-128"/>
                        </a:rPr>
                        <a:t>2.050</a:t>
                      </a:r>
                    </a:p>
                  </a:txBody>
                  <a:tcPr anchor="ctr" horzOverflow="overflow">
                    <a:lnL>
                      <a:noFill/>
                    </a:lnL>
                    <a:lnR>
                      <a:noFill/>
                    </a:lnR>
                    <a:lnT>
                      <a:noFill/>
                    </a:lnT>
                    <a:lnB>
                      <a:noFill/>
                    </a:lnB>
                    <a:lnTlToBr>
                      <a:noFill/>
                    </a:lnTlToBr>
                    <a:lnBlToTr>
                      <a:noFill/>
                    </a:lnBlToTr>
                    <a:noFill/>
                  </a:tcPr>
                </a:tc>
              </a:tr>
              <a:tr h="515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rPr>
                        <a:t>UK</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rPr>
                        <a:t>56,726</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rPr>
                        <a:t>197,188</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ＭＳ ゴシック" pitchFamily="49" charset="-128"/>
                          <a:ea typeface="ＭＳ ゴシック" pitchFamily="49" charset="-128"/>
                        </a:rPr>
                        <a:t>389,958</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ＭＳ ゴシック" pitchFamily="49" charset="-128"/>
                          <a:ea typeface="ＭＳ ゴシック" pitchFamily="49" charset="-128"/>
                        </a:rPr>
                        <a:t>6.874</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rPr>
                        <a:t>Total</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rPr>
                        <a:t>533,098</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ＭＳ ゴシック" pitchFamily="49" charset="-128"/>
                          <a:ea typeface="ＭＳ ゴシック" pitchFamily="49" charset="-128"/>
                        </a:rPr>
                        <a:t>821,549</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ＭＳ ゴシック" pitchFamily="49" charset="-128"/>
                          <a:ea typeface="ＭＳ ゴシック" pitchFamily="49" charset="-128"/>
                        </a:rPr>
                        <a:t>1,334,700</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ＭＳ ゴシック" pitchFamily="49" charset="-128"/>
                          <a:ea typeface="ＭＳ ゴシック" pitchFamily="49" charset="-128"/>
                        </a:rPr>
                        <a:t>2.503</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85" name="Slide Number Placeholder 5"/>
          <p:cNvSpPr txBox="1">
            <a:spLocks noGrp="1"/>
          </p:cNvSpPr>
          <p:nvPr/>
        </p:nvSpPr>
        <p:spPr bwMode="auto">
          <a:xfrm>
            <a:off x="0" y="6194425"/>
            <a:ext cx="1447800" cy="663575"/>
          </a:xfrm>
          <a:prstGeom prst="rect">
            <a:avLst/>
          </a:prstGeom>
          <a:noFill/>
          <a:ln>
            <a:miter lim="800000"/>
            <a:headEnd/>
            <a:tailEnd/>
          </a:ln>
        </p:spPr>
        <p:txBody>
          <a:bodyPr/>
          <a:lstStyle/>
          <a:p>
            <a:pPr>
              <a:defRPr/>
            </a:pPr>
            <a:fld id="{43CD2EDD-6FD7-45E7-AEA3-7D023092F731}" type="slidenum">
              <a:rPr lang="en-CA" altLang="ja-JP" sz="2000">
                <a:solidFill>
                  <a:schemeClr val="bg1"/>
                </a:solidFill>
                <a:latin typeface="+mn-lt"/>
                <a:ea typeface="+mn-ea"/>
              </a:rPr>
              <a:pPr>
                <a:defRPr/>
              </a:pPr>
              <a:t>4</a:t>
            </a:fld>
            <a:endParaRPr lang="en-CA" altLang="ja-JP" sz="2000">
              <a:solidFill>
                <a:schemeClr val="bg1"/>
              </a:solidFill>
              <a:latin typeface="+mn-lt"/>
              <a:ea typeface="+mn-ea"/>
            </a:endParaRPr>
          </a:p>
        </p:txBody>
      </p:sp>
      <p:sp>
        <p:nvSpPr>
          <p:cNvPr id="25634" name="Text Box 35"/>
          <p:cNvSpPr txBox="1">
            <a:spLocks noChangeArrowheads="1"/>
          </p:cNvSpPr>
          <p:nvPr/>
        </p:nvSpPr>
        <p:spPr bwMode="auto">
          <a:xfrm>
            <a:off x="2971800" y="2209800"/>
            <a:ext cx="273050" cy="366713"/>
          </a:xfrm>
          <a:prstGeom prst="rect">
            <a:avLst/>
          </a:prstGeom>
          <a:noFill/>
          <a:ln w="9525">
            <a:noFill/>
            <a:miter lim="800000"/>
            <a:headEnd/>
            <a:tailEnd/>
          </a:ln>
        </p:spPr>
        <p:txBody>
          <a:bodyPr wrap="none">
            <a:spAutoFit/>
          </a:bodyPr>
          <a:lstStyle/>
          <a:p>
            <a:r>
              <a:rPr lang="ja-JP" altLang="en-US" sz="1800"/>
              <a:t>*</a:t>
            </a:r>
          </a:p>
        </p:txBody>
      </p:sp>
      <p:sp>
        <p:nvSpPr>
          <p:cNvPr id="25635" name="Text Box 36"/>
          <p:cNvSpPr txBox="1">
            <a:spLocks noChangeArrowheads="1"/>
          </p:cNvSpPr>
          <p:nvPr/>
        </p:nvSpPr>
        <p:spPr bwMode="auto">
          <a:xfrm>
            <a:off x="2843213" y="2838450"/>
            <a:ext cx="184150" cy="366713"/>
          </a:xfrm>
          <a:prstGeom prst="rect">
            <a:avLst/>
          </a:prstGeom>
          <a:noFill/>
          <a:ln w="9525">
            <a:noFill/>
            <a:miter lim="800000"/>
            <a:headEnd/>
            <a:tailEnd/>
          </a:ln>
        </p:spPr>
        <p:txBody>
          <a:bodyPr wrap="none">
            <a:spAutoFit/>
          </a:bodyPr>
          <a:lstStyle/>
          <a:p>
            <a:endParaRPr lang="ja-JP" altLang="en-US" sz="1800"/>
          </a:p>
        </p:txBody>
      </p:sp>
      <p:sp>
        <p:nvSpPr>
          <p:cNvPr id="25636" name="Text Box 37"/>
          <p:cNvSpPr txBox="1">
            <a:spLocks noChangeArrowheads="1"/>
          </p:cNvSpPr>
          <p:nvPr/>
        </p:nvSpPr>
        <p:spPr bwMode="auto">
          <a:xfrm>
            <a:off x="4495800" y="2209800"/>
            <a:ext cx="361950" cy="366713"/>
          </a:xfrm>
          <a:prstGeom prst="rect">
            <a:avLst/>
          </a:prstGeom>
          <a:noFill/>
          <a:ln w="9525">
            <a:noFill/>
            <a:miter lim="800000"/>
            <a:headEnd/>
            <a:tailEnd/>
          </a:ln>
        </p:spPr>
        <p:txBody>
          <a:bodyPr wrap="none">
            <a:spAutoFit/>
          </a:bodyPr>
          <a:lstStyle/>
          <a:p>
            <a:r>
              <a:rPr lang="ja-JP" altLang="en-US" sz="1800"/>
              <a:t>**</a:t>
            </a:r>
          </a:p>
        </p:txBody>
      </p:sp>
      <p:sp>
        <p:nvSpPr>
          <p:cNvPr id="25637" name="Text Box 38"/>
          <p:cNvSpPr txBox="1">
            <a:spLocks noChangeArrowheads="1"/>
          </p:cNvSpPr>
          <p:nvPr/>
        </p:nvSpPr>
        <p:spPr bwMode="auto">
          <a:xfrm>
            <a:off x="457200" y="5562600"/>
            <a:ext cx="5627688" cy="1069975"/>
          </a:xfrm>
          <a:prstGeom prst="rect">
            <a:avLst/>
          </a:prstGeom>
          <a:noFill/>
          <a:ln w="9525">
            <a:noFill/>
            <a:miter lim="800000"/>
            <a:headEnd/>
            <a:tailEnd/>
          </a:ln>
        </p:spPr>
        <p:txBody>
          <a:bodyPr>
            <a:spAutoFit/>
          </a:bodyPr>
          <a:lstStyle/>
          <a:p>
            <a:r>
              <a:rPr lang="en-US" altLang="ja-JP" sz="1600" dirty="0"/>
              <a:t>Source: * UNESCO Statistical Yearbook (1988)</a:t>
            </a:r>
          </a:p>
          <a:p>
            <a:r>
              <a:rPr lang="en-US" altLang="ja-JP" sz="1600" dirty="0"/>
              <a:t>            ** UNESCO Statistical Yearbook (1998)</a:t>
            </a:r>
          </a:p>
          <a:p>
            <a:r>
              <a:rPr lang="en-US" altLang="ja-JP" sz="1600" dirty="0"/>
              <a:t>             *** UNESCO Global Education Digest (</a:t>
            </a:r>
            <a:r>
              <a:rPr lang="en-US" altLang="ja-JP" sz="1600" dirty="0" smtClean="0"/>
              <a:t>2012)</a:t>
            </a:r>
            <a:endParaRPr lang="en-US" altLang="ja-JP" sz="1600" dirty="0"/>
          </a:p>
          <a:p>
            <a:r>
              <a:rPr lang="en-US" altLang="ja-JP" sz="1600" dirty="0"/>
              <a:t>            </a:t>
            </a:r>
          </a:p>
        </p:txBody>
      </p:sp>
      <p:sp>
        <p:nvSpPr>
          <p:cNvPr id="25638" name="Text Box 39"/>
          <p:cNvSpPr txBox="1">
            <a:spLocks noChangeArrowheads="1"/>
          </p:cNvSpPr>
          <p:nvPr/>
        </p:nvSpPr>
        <p:spPr bwMode="auto">
          <a:xfrm>
            <a:off x="6553200" y="2209800"/>
            <a:ext cx="450850" cy="366713"/>
          </a:xfrm>
          <a:prstGeom prst="rect">
            <a:avLst/>
          </a:prstGeom>
          <a:noFill/>
          <a:ln w="9525">
            <a:noFill/>
            <a:miter lim="800000"/>
            <a:headEnd/>
            <a:tailEnd/>
          </a:ln>
        </p:spPr>
        <p:txBody>
          <a:bodyPr wrap="none">
            <a:spAutoFit/>
          </a:bodyPr>
          <a:lstStyle/>
          <a:p>
            <a:r>
              <a:rPr lang="ja-JP" altLang="en-US" sz="180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549275"/>
            <a:ext cx="9144000" cy="1143000"/>
          </a:xfrm>
        </p:spPr>
        <p:txBody>
          <a:bodyPr/>
          <a:lstStyle/>
          <a:p>
            <a:r>
              <a:rPr lang="en-US" altLang="ja-JP" sz="2800" b="1" dirty="0" smtClean="0">
                <a:cs typeface="Arial" pitchFamily="34" charset="0"/>
              </a:rPr>
              <a:t>Possible policy objectives for </a:t>
            </a:r>
            <a:r>
              <a:rPr lang="en-US" altLang="ja-JP" sz="2800" b="1" dirty="0" smtClean="0">
                <a:ea typeface="HG丸ｺﾞｼｯｸM-PRO" pitchFamily="50" charset="-128"/>
                <a:cs typeface="Arial" pitchFamily="34" charset="0"/>
              </a:rPr>
              <a:t>Asian regional governance in higher education</a:t>
            </a:r>
            <a:endParaRPr lang="en-US" altLang="ja-JP" sz="4000" dirty="0"/>
          </a:p>
        </p:txBody>
      </p:sp>
      <p:sp>
        <p:nvSpPr>
          <p:cNvPr id="90115" name="Rectangle 3"/>
          <p:cNvSpPr>
            <a:spLocks noGrp="1" noChangeArrowheads="1"/>
          </p:cNvSpPr>
          <p:nvPr>
            <p:ph type="body" idx="1"/>
          </p:nvPr>
        </p:nvSpPr>
        <p:spPr>
          <a:xfrm>
            <a:off x="468314" y="1868490"/>
            <a:ext cx="8135937" cy="4224337"/>
          </a:xfrm>
        </p:spPr>
        <p:txBody>
          <a:bodyPr/>
          <a:lstStyle/>
          <a:p>
            <a:pPr>
              <a:buNone/>
            </a:pPr>
            <a:r>
              <a:rPr lang="en-US" altLang="ja-JP" sz="2400" dirty="0" smtClean="0">
                <a:latin typeface="Arial Unicode MS" pitchFamily="50" charset="-128"/>
                <a:ea typeface="Arial Unicode MS" pitchFamily="50" charset="-128"/>
                <a:cs typeface="Arial Unicode MS" pitchFamily="50" charset="-128"/>
              </a:rPr>
              <a:t>1. Internationalization and Regionalization for </a:t>
            </a:r>
            <a:r>
              <a:rPr lang="en-US" altLang="ja-JP" sz="2400" dirty="0">
                <a:latin typeface="Arial Unicode MS" pitchFamily="50" charset="-128"/>
                <a:ea typeface="Arial Unicode MS" pitchFamily="50" charset="-128"/>
                <a:cs typeface="Arial Unicode MS" pitchFamily="50" charset="-128"/>
              </a:rPr>
              <a:t>International Understanding/International Peace</a:t>
            </a:r>
          </a:p>
          <a:p>
            <a:r>
              <a:rPr lang="en-US" altLang="ja-JP" sz="2400" dirty="0">
                <a:latin typeface="Arial Unicode MS" pitchFamily="50" charset="-128"/>
                <a:ea typeface="Arial Unicode MS" pitchFamily="50" charset="-128"/>
                <a:cs typeface="Arial Unicode MS" pitchFamily="50" charset="-128"/>
              </a:rPr>
              <a:t>Based on the spirit of the Constitution of UNESCO “That since wars begin in the minds of men, it is in the minds of men that the defenses of peace must be constructed” </a:t>
            </a:r>
          </a:p>
          <a:p>
            <a:pPr lvl="0"/>
            <a:r>
              <a:rPr lang="en-US" altLang="ja-JP" sz="2400" dirty="0" smtClean="0">
                <a:latin typeface="Arial Unicode MS" pitchFamily="50" charset="-128"/>
                <a:ea typeface="Arial Unicode MS" pitchFamily="50" charset="-128"/>
                <a:cs typeface="Arial Unicode MS" pitchFamily="50" charset="-128"/>
              </a:rPr>
              <a:t>→</a:t>
            </a:r>
            <a:r>
              <a:rPr lang="en-CA" altLang="ja-JP" sz="2400" dirty="0" smtClean="0">
                <a:latin typeface="Arial Unicode MS" pitchFamily="50" charset="-128"/>
                <a:ea typeface="Arial Unicode MS" pitchFamily="50" charset="-128"/>
                <a:cs typeface="Arial Unicode MS" pitchFamily="50" charset="-128"/>
              </a:rPr>
              <a:t>Considering East Asian history of conflicts and wars, and political and cultural diversity of the region, this policy dimension is specially important.</a:t>
            </a:r>
          </a:p>
          <a:p>
            <a:endParaRPr lang="en-US" altLang="ja-JP" sz="2400" dirty="0">
              <a:latin typeface="Arial Unicode MS" pitchFamily="50" charset="-128"/>
              <a:ea typeface="Arial Unicode MS" pitchFamily="50" charset="-128"/>
              <a:cs typeface="Arial Unicode MS" pitchFamily="50"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79512" y="1124744"/>
            <a:ext cx="8964488" cy="627856"/>
          </a:xfrm>
        </p:spPr>
        <p:txBody>
          <a:bodyPr/>
          <a:lstStyle/>
          <a:p>
            <a:r>
              <a:rPr lang="en-US" altLang="ja-JP" sz="2800" dirty="0" smtClean="0"/>
              <a:t>2. Internationalization and </a:t>
            </a:r>
            <a:r>
              <a:rPr lang="en-US" altLang="ja-JP" sz="2800" dirty="0" err="1" smtClean="0"/>
              <a:t>Regionalizationfor</a:t>
            </a:r>
            <a:r>
              <a:rPr lang="en-US" altLang="ja-JP" sz="2800" dirty="0" smtClean="0"/>
              <a:t> </a:t>
            </a:r>
            <a:r>
              <a:rPr lang="en-US" altLang="ja-JP" sz="2800" dirty="0"/>
              <a:t>nurturing “</a:t>
            </a:r>
            <a:r>
              <a:rPr lang="en-US" altLang="ja-JP" sz="2800" dirty="0" smtClean="0"/>
              <a:t>Global Citizen” and “Regional Identity”</a:t>
            </a:r>
            <a:endParaRPr lang="en-US" altLang="ja-JP" sz="2800" dirty="0"/>
          </a:p>
        </p:txBody>
      </p:sp>
      <p:sp>
        <p:nvSpPr>
          <p:cNvPr id="94211" name="Rectangle 3"/>
          <p:cNvSpPr>
            <a:spLocks noGrp="1" noChangeArrowheads="1"/>
          </p:cNvSpPr>
          <p:nvPr>
            <p:ph type="body" idx="1"/>
          </p:nvPr>
        </p:nvSpPr>
        <p:spPr>
          <a:xfrm>
            <a:off x="539750" y="2636912"/>
            <a:ext cx="7918450" cy="3455914"/>
          </a:xfrm>
        </p:spPr>
        <p:txBody>
          <a:bodyPr/>
          <a:lstStyle/>
          <a:p>
            <a:r>
              <a:rPr lang="en-US" altLang="ja-JP" sz="2800" dirty="0" smtClean="0"/>
              <a:t>Creation </a:t>
            </a:r>
            <a:r>
              <a:rPr lang="en-US" altLang="ja-JP" sz="2800" dirty="0"/>
              <a:t>of “People’s Europe” and promotion of “European” identity have been recognized as main objectives of </a:t>
            </a:r>
            <a:r>
              <a:rPr lang="en-US" altLang="ja-JP" sz="2800" dirty="0" smtClean="0"/>
              <a:t>intra-regional </a:t>
            </a:r>
            <a:r>
              <a:rPr lang="en-US" altLang="ja-JP" sz="2800" dirty="0"/>
              <a:t>mobility </a:t>
            </a:r>
            <a:r>
              <a:rPr lang="en-US" altLang="ja-JP" sz="2800" dirty="0" smtClean="0"/>
              <a:t>in </a:t>
            </a:r>
            <a:r>
              <a:rPr lang="en-US" altLang="ja-JP" sz="2800" dirty="0"/>
              <a:t>Europe in the process of European integration.</a:t>
            </a:r>
          </a:p>
          <a:p>
            <a:pPr>
              <a:buFontTx/>
              <a:buNone/>
            </a:pPr>
            <a:r>
              <a:rPr lang="en-US" altLang="ja-JP" sz="2800" dirty="0"/>
              <a:t>→Also for </a:t>
            </a:r>
            <a:r>
              <a:rPr lang="en-US" altLang="ja-JP" sz="2800" dirty="0" smtClean="0"/>
              <a:t>the East Asian </a:t>
            </a:r>
            <a:r>
              <a:rPr lang="en-US" altLang="ja-JP" sz="2800" dirty="0"/>
              <a:t>context</a:t>
            </a:r>
            <a:r>
              <a:rPr lang="en-US" altLang="ja-JP" sz="2800" dirty="0" smtClean="0"/>
              <a:t>.</a:t>
            </a:r>
          </a:p>
          <a:p>
            <a:pPr>
              <a:buFontTx/>
              <a:buNone/>
            </a:pPr>
            <a:r>
              <a:rPr lang="ja-JP" altLang="en-US" sz="2800" dirty="0" smtClean="0"/>
              <a:t>→</a:t>
            </a:r>
            <a:r>
              <a:rPr lang="en-US" altLang="ja-JP" sz="2800" dirty="0" smtClean="0"/>
              <a:t>Not denying national identity, but formulate healthy multiple identities from local and national to regional and global. </a:t>
            </a:r>
            <a:endParaRPr lang="en-US" altLang="ja-JP"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50825" y="1196753"/>
            <a:ext cx="8642350" cy="144687"/>
          </a:xfrm>
        </p:spPr>
        <p:txBody>
          <a:bodyPr/>
          <a:lstStyle/>
          <a:p>
            <a:r>
              <a:rPr lang="en-US" altLang="ja-JP" sz="2800" dirty="0" smtClean="0"/>
              <a:t>3. Internationalization and Regionalization for </a:t>
            </a:r>
            <a:r>
              <a:rPr lang="en-US" altLang="ja-JP" sz="2800" dirty="0"/>
              <a:t>Development and </a:t>
            </a:r>
            <a:r>
              <a:rPr lang="en-US" altLang="ja-JP" sz="2800" dirty="0" smtClean="0"/>
              <a:t>Regional </a:t>
            </a:r>
            <a:r>
              <a:rPr lang="en-US" altLang="ja-JP" sz="2800" dirty="0" err="1" smtClean="0"/>
              <a:t>Competitivenes</a:t>
            </a:r>
            <a:endParaRPr lang="en-US" altLang="ja-JP" sz="2800" dirty="0"/>
          </a:p>
        </p:txBody>
      </p:sp>
      <p:sp>
        <p:nvSpPr>
          <p:cNvPr id="92163" name="Rectangle 3"/>
          <p:cNvSpPr>
            <a:spLocks noGrp="1" noChangeArrowheads="1"/>
          </p:cNvSpPr>
          <p:nvPr>
            <p:ph type="body" idx="1"/>
          </p:nvPr>
        </p:nvSpPr>
        <p:spPr>
          <a:xfrm>
            <a:off x="395288" y="1988840"/>
            <a:ext cx="8353425" cy="4107161"/>
          </a:xfrm>
        </p:spPr>
        <p:txBody>
          <a:bodyPr/>
          <a:lstStyle/>
          <a:p>
            <a:pPr>
              <a:lnSpc>
                <a:spcPct val="80000"/>
              </a:lnSpc>
            </a:pPr>
            <a:r>
              <a:rPr lang="en-US" altLang="ja-JP" sz="2000" dirty="0"/>
              <a:t>Based on Human Capital Theory/ Modernization Theory</a:t>
            </a:r>
          </a:p>
          <a:p>
            <a:pPr>
              <a:lnSpc>
                <a:spcPct val="80000"/>
              </a:lnSpc>
            </a:pPr>
            <a:r>
              <a:rPr lang="en-US" altLang="ja-JP" sz="2000" dirty="0" smtClean="0"/>
              <a:t>Sending students abroad </a:t>
            </a:r>
            <a:r>
              <a:rPr lang="en-US" altLang="ja-JP" sz="2000" dirty="0"/>
              <a:t>for development and modernization</a:t>
            </a:r>
          </a:p>
          <a:p>
            <a:pPr>
              <a:lnSpc>
                <a:spcPct val="80000"/>
              </a:lnSpc>
              <a:buFontTx/>
              <a:buNone/>
            </a:pPr>
            <a:r>
              <a:rPr lang="ja-JP" altLang="en-US" sz="2000" dirty="0"/>
              <a:t>　－</a:t>
            </a:r>
            <a:r>
              <a:rPr lang="en-US" altLang="ja-JP" sz="2000" dirty="0"/>
              <a:t>Policy effort of Meiji Japan and many other </a:t>
            </a:r>
            <a:r>
              <a:rPr lang="en-US" altLang="ja-JP" sz="2000" dirty="0" smtClean="0"/>
              <a:t>Asian </a:t>
            </a:r>
            <a:r>
              <a:rPr lang="en-US" altLang="ja-JP" sz="2000" dirty="0"/>
              <a:t>countries.</a:t>
            </a:r>
          </a:p>
          <a:p>
            <a:pPr>
              <a:lnSpc>
                <a:spcPct val="80000"/>
              </a:lnSpc>
            </a:pPr>
            <a:r>
              <a:rPr lang="en-US" altLang="ja-JP" sz="2000" dirty="0"/>
              <a:t>Inviting and hosting students from developing countries as development cooperation</a:t>
            </a:r>
          </a:p>
          <a:p>
            <a:pPr>
              <a:lnSpc>
                <a:spcPct val="80000"/>
              </a:lnSpc>
              <a:buFontTx/>
              <a:buNone/>
            </a:pPr>
            <a:r>
              <a:rPr lang="ja-JP" altLang="en-US" sz="2000" dirty="0"/>
              <a:t>　－</a:t>
            </a:r>
            <a:r>
              <a:rPr lang="en-US" altLang="ja-JP" sz="2000" dirty="0"/>
              <a:t>Provision of scholarship to students from developing countries by ODA and private foundations</a:t>
            </a:r>
          </a:p>
          <a:p>
            <a:pPr>
              <a:lnSpc>
                <a:spcPct val="80000"/>
              </a:lnSpc>
            </a:pPr>
            <a:r>
              <a:rPr lang="en-US" altLang="ja-JP" sz="2000" dirty="0"/>
              <a:t>Arising recognition on the positive effect of not only sending students abroad but also hosting foreign students on their own economic prosperity</a:t>
            </a:r>
            <a:r>
              <a:rPr lang="en-US" altLang="ja-JP" sz="2000" dirty="0" smtClean="0"/>
              <a:t>.</a:t>
            </a:r>
          </a:p>
          <a:p>
            <a:pPr lvl="0">
              <a:buNone/>
              <a:defRPr/>
            </a:pPr>
            <a:r>
              <a:rPr lang="ja-JP" altLang="en-US" sz="2000" dirty="0" smtClean="0">
                <a:latin typeface="Times New Roman" pitchFamily="18" charset="0"/>
                <a:cs typeface="Times New Roman" pitchFamily="18" charset="0"/>
              </a:rPr>
              <a:t>→</a:t>
            </a:r>
            <a:r>
              <a:rPr lang="en-CA" altLang="ja-JP" sz="2000" dirty="0" smtClean="0">
                <a:latin typeface="Arial Unicode MS" pitchFamily="50" charset="-128"/>
                <a:ea typeface="Arial Unicode MS" pitchFamily="50" charset="-128"/>
                <a:cs typeface="Arial Unicode MS" pitchFamily="50" charset="-128"/>
              </a:rPr>
              <a:t>Increased recognition of “Brain Circulation”</a:t>
            </a:r>
            <a:r>
              <a:rPr lang="ja-JP" altLang="en-US" sz="2000" dirty="0" smtClean="0">
                <a:latin typeface="Arial Unicode MS" pitchFamily="50" charset="-128"/>
                <a:ea typeface="Arial Unicode MS" pitchFamily="50" charset="-128"/>
                <a:cs typeface="Arial Unicode MS" pitchFamily="50" charset="-128"/>
              </a:rPr>
              <a:t> </a:t>
            </a:r>
            <a:r>
              <a:rPr lang="en-US" altLang="ja-JP" sz="2000" dirty="0" smtClean="0">
                <a:latin typeface="Arial Unicode MS" pitchFamily="50" charset="-128"/>
                <a:ea typeface="Arial Unicode MS" pitchFamily="50" charset="-128"/>
                <a:cs typeface="Arial Unicode MS" pitchFamily="50" charset="-128"/>
              </a:rPr>
              <a:t>in the regional context</a:t>
            </a:r>
            <a:r>
              <a:rPr lang="en-CA" altLang="ja-JP" sz="2000" dirty="0" smtClean="0">
                <a:latin typeface="Arial Unicode MS" pitchFamily="50" charset="-128"/>
                <a:ea typeface="Arial Unicode MS" pitchFamily="50" charset="-128"/>
                <a:cs typeface="Arial Unicode MS" pitchFamily="50" charset="-128"/>
              </a:rPr>
              <a:t>.</a:t>
            </a:r>
            <a:endParaRPr lang="en-US" altLang="ja-JP" sz="2000" dirty="0">
              <a:latin typeface="Arial Unicode MS" pitchFamily="50" charset="-128"/>
              <a:ea typeface="Arial Unicode MS" pitchFamily="50" charset="-128"/>
              <a:cs typeface="Arial Unicode MS" pitchFamily="50" charset="-128"/>
            </a:endParaRPr>
          </a:p>
          <a:p>
            <a:pPr>
              <a:lnSpc>
                <a:spcPct val="80000"/>
              </a:lnSpc>
              <a:buFontTx/>
              <a:buNone/>
            </a:pPr>
            <a:r>
              <a:rPr lang="en-US" altLang="ja-JP" sz="2000" dirty="0"/>
              <a:t>→</a:t>
            </a:r>
            <a:r>
              <a:rPr lang="en-US" altLang="ja-JP" sz="2000" dirty="0" smtClean="0"/>
              <a:t>Internationalization and regionalization </a:t>
            </a:r>
            <a:r>
              <a:rPr lang="en-US" altLang="ja-JP" sz="2000" dirty="0"/>
              <a:t>has been recognized as human resource development strategy for enhancing regional economic competitiveness in European </a:t>
            </a:r>
            <a:r>
              <a:rPr lang="en-US" altLang="ja-JP" sz="2000" dirty="0" smtClean="0"/>
              <a:t>integration</a:t>
            </a:r>
          </a:p>
          <a:p>
            <a:pPr>
              <a:lnSpc>
                <a:spcPct val="80000"/>
              </a:lnSpc>
              <a:buFontTx/>
              <a:buNone/>
            </a:pPr>
            <a:r>
              <a:rPr lang="ja-JP" altLang="en-US" sz="2000" dirty="0" smtClean="0"/>
              <a:t>→ </a:t>
            </a:r>
            <a:r>
              <a:rPr lang="en-US" altLang="ja-JP" sz="2000" dirty="0" smtClean="0"/>
              <a:t>Asian region should also have the vision for its regional competitiveness.</a:t>
            </a:r>
            <a:endParaRPr lang="en-US" altLang="ja-JP"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 y="692697"/>
            <a:ext cx="9025418" cy="1059905"/>
          </a:xfrm>
        </p:spPr>
        <p:txBody>
          <a:bodyPr/>
          <a:lstStyle/>
          <a:p>
            <a:r>
              <a:rPr lang="en-US" altLang="ja-JP" sz="2400" dirty="0" smtClean="0"/>
              <a:t>4. Response to </a:t>
            </a:r>
            <a:r>
              <a:rPr lang="en-US" altLang="ja-JP" sz="2400" dirty="0" err="1" smtClean="0"/>
              <a:t>Marketization</a:t>
            </a:r>
            <a:r>
              <a:rPr lang="en-US" altLang="ja-JP" sz="2400" dirty="0" smtClean="0"/>
              <a:t> of International Higher Education</a:t>
            </a:r>
            <a:endParaRPr lang="en-US" altLang="ja-JP" sz="2400" dirty="0"/>
          </a:p>
        </p:txBody>
      </p:sp>
      <p:sp>
        <p:nvSpPr>
          <p:cNvPr id="93187" name="Rectangle 3"/>
          <p:cNvSpPr>
            <a:spLocks noGrp="1" noChangeArrowheads="1"/>
          </p:cNvSpPr>
          <p:nvPr>
            <p:ph type="body" idx="1"/>
          </p:nvPr>
        </p:nvSpPr>
        <p:spPr>
          <a:xfrm>
            <a:off x="323851" y="1628776"/>
            <a:ext cx="8496300" cy="4467225"/>
          </a:xfrm>
        </p:spPr>
        <p:txBody>
          <a:bodyPr/>
          <a:lstStyle/>
          <a:p>
            <a:pPr>
              <a:lnSpc>
                <a:spcPct val="90000"/>
              </a:lnSpc>
            </a:pPr>
            <a:r>
              <a:rPr lang="en-US" altLang="ja-JP" sz="2000" dirty="0"/>
              <a:t>Corporatization and privatization of national universities.  </a:t>
            </a:r>
            <a:endParaRPr lang="en-US" altLang="ja-JP" sz="2000" dirty="0" smtClean="0"/>
          </a:p>
          <a:p>
            <a:pPr>
              <a:lnSpc>
                <a:spcPct val="90000"/>
              </a:lnSpc>
            </a:pPr>
            <a:r>
              <a:rPr lang="en-US" altLang="ja-JP" sz="2000" dirty="0" smtClean="0"/>
              <a:t>Growing </a:t>
            </a:r>
            <a:r>
              <a:rPr lang="en-US" altLang="ja-JP" sz="2000" dirty="0"/>
              <a:t>number of private universities. </a:t>
            </a:r>
            <a:endParaRPr lang="en-US" altLang="ja-JP" sz="2000" dirty="0" smtClean="0"/>
          </a:p>
          <a:p>
            <a:pPr>
              <a:lnSpc>
                <a:spcPct val="90000"/>
              </a:lnSpc>
            </a:pPr>
            <a:r>
              <a:rPr lang="en-US" altLang="ja-JP" sz="2000" dirty="0" smtClean="0"/>
              <a:t>Increasing </a:t>
            </a:r>
            <a:r>
              <a:rPr lang="en-US" altLang="ja-JP" sz="2000" dirty="0"/>
              <a:t>self-cost recovery of educational costs.</a:t>
            </a:r>
          </a:p>
          <a:p>
            <a:pPr>
              <a:lnSpc>
                <a:spcPct val="90000"/>
              </a:lnSpc>
            </a:pPr>
            <a:r>
              <a:rPr lang="en-US" altLang="ja-JP" sz="2000" dirty="0"/>
              <a:t>Rapid increase of privately financed international </a:t>
            </a:r>
            <a:r>
              <a:rPr lang="en-US" altLang="ja-JP" sz="2000" dirty="0" smtClean="0"/>
              <a:t>students </a:t>
            </a:r>
            <a:r>
              <a:rPr lang="en-US" altLang="ja-JP" sz="2000" dirty="0"/>
              <a:t>→Formulation of international education market </a:t>
            </a:r>
            <a:endParaRPr lang="en-US" altLang="ja-JP" sz="2000" dirty="0" smtClean="0"/>
          </a:p>
          <a:p>
            <a:pPr>
              <a:lnSpc>
                <a:spcPct val="90000"/>
              </a:lnSpc>
              <a:buNone/>
            </a:pPr>
            <a:r>
              <a:rPr lang="en-US" altLang="ja-JP" sz="2000" dirty="0" smtClean="0"/>
              <a:t>     →</a:t>
            </a:r>
            <a:r>
              <a:rPr lang="en-US" altLang="ja-JP" sz="2000" dirty="0"/>
              <a:t>Foreign students as “customers</a:t>
            </a:r>
            <a:r>
              <a:rPr lang="en-US" altLang="ja-JP" sz="2000" dirty="0" smtClean="0"/>
              <a:t>”</a:t>
            </a:r>
          </a:p>
          <a:p>
            <a:pPr>
              <a:lnSpc>
                <a:spcPct val="90000"/>
              </a:lnSpc>
              <a:buNone/>
            </a:pPr>
            <a:r>
              <a:rPr lang="en-US" altLang="ja-JP" sz="2000" dirty="0" smtClean="0"/>
              <a:t>     → </a:t>
            </a:r>
            <a:r>
              <a:rPr lang="en-US" altLang="ja-JP" sz="2000" dirty="0"/>
              <a:t>Education for foreign students as “export industry</a:t>
            </a:r>
            <a:r>
              <a:rPr lang="en-US" altLang="ja-JP" sz="2000" dirty="0" smtClean="0"/>
              <a:t>”</a:t>
            </a:r>
            <a:endParaRPr lang="en-US" altLang="ja-JP" sz="2000" dirty="0"/>
          </a:p>
          <a:p>
            <a:pPr>
              <a:lnSpc>
                <a:spcPct val="90000"/>
              </a:lnSpc>
              <a:buFontTx/>
              <a:buNone/>
            </a:pPr>
            <a:r>
              <a:rPr lang="en-US" altLang="ja-JP" sz="2000" dirty="0" smtClean="0"/>
              <a:t>     →</a:t>
            </a:r>
            <a:r>
              <a:rPr lang="en-US" altLang="ja-JP" sz="2000" dirty="0"/>
              <a:t>Explosive increase students from China</a:t>
            </a:r>
          </a:p>
          <a:p>
            <a:pPr>
              <a:lnSpc>
                <a:spcPct val="90000"/>
              </a:lnSpc>
              <a:buFontTx/>
              <a:buNone/>
            </a:pPr>
            <a:r>
              <a:rPr lang="ja-JP" altLang="en-US" sz="2000" dirty="0" smtClean="0"/>
              <a:t>・　</a:t>
            </a:r>
            <a:r>
              <a:rPr lang="en-US" altLang="ja-JP" sz="2000" dirty="0" smtClean="0"/>
              <a:t>Increasing strategic international university partnerships and alliances among Asian universities</a:t>
            </a:r>
            <a:endParaRPr lang="en-US" altLang="ja-JP" sz="2000" dirty="0"/>
          </a:p>
          <a:p>
            <a:pPr>
              <a:lnSpc>
                <a:spcPct val="90000"/>
              </a:lnSpc>
              <a:buFontTx/>
              <a:buNone/>
            </a:pPr>
            <a:endParaRPr lang="en-US" altLang="ja-JP" sz="2000" dirty="0" smtClean="0"/>
          </a:p>
          <a:p>
            <a:pPr>
              <a:lnSpc>
                <a:spcPct val="90000"/>
              </a:lnSpc>
              <a:buFontTx/>
              <a:buNone/>
            </a:pPr>
            <a:r>
              <a:rPr lang="en-US" altLang="ja-JP" sz="2000" dirty="0" smtClean="0"/>
              <a:t>→</a:t>
            </a:r>
            <a:r>
              <a:rPr lang="en-US" altLang="ja-JP" sz="2000" u="sng" dirty="0"/>
              <a:t>Formulation of Asian regional education market</a:t>
            </a:r>
          </a:p>
          <a:p>
            <a:pPr>
              <a:lnSpc>
                <a:spcPct val="90000"/>
              </a:lnSpc>
              <a:buFontTx/>
              <a:buNone/>
            </a:pPr>
            <a:r>
              <a:rPr lang="en-US" altLang="ja-JP" sz="2000" dirty="0"/>
              <a:t>→</a:t>
            </a:r>
            <a:r>
              <a:rPr lang="en-US" altLang="ja-JP" sz="2000" u="sng" dirty="0"/>
              <a:t>Necessity to build sound </a:t>
            </a:r>
            <a:r>
              <a:rPr lang="en-US" altLang="ja-JP" sz="2000" u="sng" dirty="0" smtClean="0"/>
              <a:t>systems </a:t>
            </a:r>
            <a:r>
              <a:rPr lang="en-US" altLang="ja-JP" sz="2000" u="sng" dirty="0"/>
              <a:t>to ensure quality of higher education and credit transfer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44</a:t>
            </a:fld>
            <a:endParaRPr lang="en-US" altLang="ja-JP"/>
          </a:p>
        </p:txBody>
      </p:sp>
      <p:sp>
        <p:nvSpPr>
          <p:cNvPr id="3" name="タイトル 1"/>
          <p:cNvSpPr>
            <a:spLocks noGrp="1"/>
          </p:cNvSpPr>
          <p:nvPr>
            <p:ph type="title"/>
          </p:nvPr>
        </p:nvSpPr>
        <p:spPr>
          <a:xfrm>
            <a:off x="142844" y="785794"/>
            <a:ext cx="9001156" cy="571500"/>
          </a:xfrm>
        </p:spPr>
        <p:txBody>
          <a:bodyPr/>
          <a:lstStyle/>
          <a:p>
            <a:pPr algn="l"/>
            <a:r>
              <a:rPr lang="en-CA" altLang="ja-JP" sz="3200" b="1" i="0" dirty="0" smtClean="0">
                <a:cs typeface="Arial" pitchFamily="34" charset="0"/>
              </a:rPr>
              <a:t>Searching for guiding principles of Asian regional framework of higher </a:t>
            </a:r>
            <a:r>
              <a:rPr lang="en-CA" altLang="ja-JP" sz="3200" b="1" dirty="0" smtClean="0">
                <a:cs typeface="Arial" pitchFamily="34" charset="0"/>
              </a:rPr>
              <a:t>e</a:t>
            </a:r>
            <a:r>
              <a:rPr lang="en-CA" altLang="ja-JP" sz="3200" b="1" i="0" dirty="0" smtClean="0">
                <a:cs typeface="Arial" pitchFamily="34" charset="0"/>
              </a:rPr>
              <a:t>ducation</a:t>
            </a:r>
            <a:endParaRPr lang="ja-JP" altLang="en-US" sz="3200" b="1" i="0" dirty="0" smtClean="0">
              <a:cs typeface="Arial" pitchFamily="34" charset="0"/>
            </a:endParaRPr>
          </a:p>
        </p:txBody>
      </p:sp>
      <p:sp>
        <p:nvSpPr>
          <p:cNvPr id="5" name="コンテンツ プレースホルダ 2"/>
          <p:cNvSpPr txBox="1">
            <a:spLocks/>
          </p:cNvSpPr>
          <p:nvPr/>
        </p:nvSpPr>
        <p:spPr bwMode="auto">
          <a:xfrm>
            <a:off x="42863" y="1857364"/>
            <a:ext cx="9101137" cy="4495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1" lang="en-CA" altLang="ja-JP" sz="2000" b="0" i="0" u="none" strike="noStrike" kern="1200" cap="none" spc="0" normalizeH="0" baseline="0" noProof="0" dirty="0" smtClean="0">
                <a:ln>
                  <a:noFill/>
                </a:ln>
                <a:effectLst/>
                <a:uLnTx/>
                <a:uFillTx/>
                <a:latin typeface="Times New Roman" pitchFamily="18" charset="0"/>
                <a:ea typeface="+mn-ea"/>
                <a:cs typeface="Times New Roman" pitchFamily="18" charset="0"/>
              </a:rPr>
              <a:t> The Kuala Lumpur Declaration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1" lang="en-CA" altLang="ja-JP" sz="2000" b="0" i="0" u="none" strike="noStrike" kern="1200" cap="none" spc="0" normalizeH="0" baseline="0" noProof="0" dirty="0" smtClean="0">
                <a:ln>
                  <a:noFill/>
                </a:ln>
                <a:effectLst/>
                <a:uLnTx/>
                <a:uFillTx/>
                <a:latin typeface="Times New Roman" pitchFamily="18" charset="0"/>
                <a:ea typeface="+mn-ea"/>
                <a:cs typeface="Times New Roman" pitchFamily="18" charset="0"/>
              </a:rPr>
              <a:t> First East Asian Summit   (in 2005)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1" lang="en-CA" altLang="ja-JP" sz="2000" b="0"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1" lang="en-CA" altLang="ja-JP" sz="2000" b="1" i="0" u="none" strike="noStrike" kern="1200" cap="none" spc="0" normalizeH="0" baseline="0" noProof="0" dirty="0" smtClean="0">
                <a:ln>
                  <a:noFill/>
                </a:ln>
                <a:effectLst/>
                <a:uLnTx/>
                <a:uFillTx/>
                <a:latin typeface="Times New Roman" pitchFamily="18" charset="0"/>
                <a:ea typeface="+mn-ea"/>
                <a:cs typeface="Times New Roman" pitchFamily="18" charset="0"/>
              </a:rPr>
              <a:t>Article 6 –</a:t>
            </a:r>
            <a:r>
              <a:rPr kumimoji="1" lang="en-CA" altLang="ja-JP" sz="2000" b="0" i="0" u="none" strike="noStrike" kern="1200" cap="none" spc="0" normalizeH="0" baseline="0" noProof="0" dirty="0" smtClean="0">
                <a:ln>
                  <a:noFill/>
                </a:ln>
                <a:effectLst/>
                <a:uLnTx/>
                <a:uFillTx/>
                <a:latin typeface="Times New Roman" pitchFamily="18" charset="0"/>
                <a:ea typeface="+mn-ea"/>
                <a:cs typeface="Times New Roman" pitchFamily="18" charset="0"/>
              </a:rPr>
              <a:t> We will enhance people-to-people exchange aimed at developing a "we" feeling. </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1" lang="en-CA" altLang="ja-JP" sz="2000" b="1" i="0" u="none" strike="noStrike" kern="1200" cap="none" spc="0" normalizeH="0" baseline="0" noProof="0" dirty="0" smtClean="0">
                <a:ln>
                  <a:noFill/>
                </a:ln>
                <a:effectLst/>
                <a:uLnTx/>
                <a:uFillTx/>
                <a:latin typeface="Times New Roman" pitchFamily="18" charset="0"/>
                <a:ea typeface="+mn-ea"/>
                <a:cs typeface="Times New Roman" pitchFamily="18" charset="0"/>
              </a:rPr>
              <a:t>Article 7 –</a:t>
            </a:r>
            <a:r>
              <a:rPr kumimoji="1" lang="en-CA" altLang="ja-JP" sz="2000" b="0" i="0" u="none" strike="noStrike" kern="1200" cap="none" spc="0" normalizeH="0" baseline="0" noProof="0" dirty="0" smtClean="0">
                <a:ln>
                  <a:noFill/>
                </a:ln>
                <a:effectLst/>
                <a:uLnTx/>
                <a:uFillTx/>
                <a:latin typeface="Times New Roman" pitchFamily="18" charset="0"/>
                <a:ea typeface="+mn-ea"/>
                <a:cs typeface="Times New Roman" pitchFamily="18" charset="0"/>
              </a:rPr>
              <a:t> We will encourage the sharing of ideas through greater interaction between students, academicians, researchers, artists, media, and youths among countries in East Asia.</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1" lang="en-CA" altLang="ja-JP" sz="2000" b="1" i="0" u="none" strike="noStrike" kern="1200" cap="none" spc="0" normalizeH="0" baseline="0" noProof="0" dirty="0" smtClean="0">
                <a:ln>
                  <a:noFill/>
                </a:ln>
                <a:effectLst/>
                <a:uLnTx/>
                <a:uFillTx/>
                <a:latin typeface="Times New Roman" pitchFamily="18" charset="0"/>
                <a:ea typeface="+mn-ea"/>
                <a:cs typeface="Times New Roman" pitchFamily="18" charset="0"/>
              </a:rPr>
              <a:t>Article 8 – </a:t>
            </a:r>
            <a:r>
              <a:rPr kumimoji="1" lang="en-CA" altLang="ja-JP" sz="2000" b="0" i="0" u="none" strike="noStrike" kern="1200" cap="none" spc="0" normalizeH="0" baseline="0" noProof="0" dirty="0" smtClean="0">
                <a:ln>
                  <a:noFill/>
                </a:ln>
                <a:effectLst/>
                <a:uLnTx/>
                <a:uFillTx/>
                <a:latin typeface="Times New Roman" pitchFamily="18" charset="0"/>
                <a:ea typeface="+mn-ea"/>
                <a:cs typeface="Times New Roman" pitchFamily="18" charset="0"/>
              </a:rPr>
              <a:t>We will conduct regular exchange of intellectuals, members of think tanks, religious personalities and scholars, which will benefit East Asia and the world through deeper knowledge and understanding so as to fight intolerance and improve understanding among cultures and civilizations.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p:txBody>
          <a:bodyPr/>
          <a:lstStyle/>
          <a:p>
            <a:r>
              <a:rPr lang="en-US" altLang="ja-JP" sz="3200" dirty="0" smtClean="0"/>
              <a:t>Asian Version of ERASMUS</a:t>
            </a:r>
            <a:endParaRPr lang="ja-JP" altLang="en-US" sz="3200" dirty="0" smtClean="0"/>
          </a:p>
        </p:txBody>
      </p:sp>
      <p:sp>
        <p:nvSpPr>
          <p:cNvPr id="41987" name="コンテンツ プレースホルダ 2"/>
          <p:cNvSpPr>
            <a:spLocks noGrp="1"/>
          </p:cNvSpPr>
          <p:nvPr>
            <p:ph idx="1"/>
          </p:nvPr>
        </p:nvSpPr>
        <p:spPr>
          <a:xfrm>
            <a:off x="107504" y="1484784"/>
            <a:ext cx="9036496" cy="4641379"/>
          </a:xfrm>
        </p:spPr>
        <p:txBody>
          <a:bodyPr/>
          <a:lstStyle/>
          <a:p>
            <a:pPr marL="457200" indent="-457200">
              <a:buFontTx/>
              <a:buAutoNum type="arabicPeriod"/>
              <a:defRPr/>
            </a:pPr>
            <a:r>
              <a:rPr lang="en-US" altLang="ja-JP" sz="2000" dirty="0" smtClean="0"/>
              <a:t>Should it target </a:t>
            </a:r>
          </a:p>
          <a:p>
            <a:pPr marL="457200" indent="-457200">
              <a:buFontTx/>
              <a:buNone/>
              <a:defRPr/>
            </a:pPr>
            <a:r>
              <a:rPr lang="en-US" altLang="ja-JP" sz="2000" dirty="0" smtClean="0"/>
              <a:t>    (1) elite exchange through promoting linkages among elite institutions or </a:t>
            </a:r>
          </a:p>
          <a:p>
            <a:pPr>
              <a:buFont typeface="Wingdings" pitchFamily="2" charset="2"/>
              <a:buNone/>
              <a:defRPr/>
            </a:pPr>
            <a:r>
              <a:rPr lang="en-US" altLang="ja-JP" sz="2000" dirty="0" smtClean="0"/>
              <a:t>    (2) more popular exchange through promoting system-wide harmonization?             </a:t>
            </a:r>
          </a:p>
          <a:p>
            <a:pPr>
              <a:buFont typeface="Wingdings" pitchFamily="2" charset="2"/>
              <a:buNone/>
              <a:defRPr/>
            </a:pPr>
            <a:r>
              <a:rPr lang="en-US" altLang="ja-JP" sz="2000" dirty="0" smtClean="0"/>
              <a:t>                             AUN Model or UMAP Model?</a:t>
            </a:r>
          </a:p>
          <a:p>
            <a:pPr eaLnBrk="1" hangingPunct="1">
              <a:lnSpc>
                <a:spcPct val="80000"/>
              </a:lnSpc>
              <a:buFont typeface="Wingdings" pitchFamily="2" charset="2"/>
              <a:buNone/>
              <a:defRPr/>
            </a:pPr>
            <a:r>
              <a:rPr lang="en-US" altLang="ja-JP" sz="2000" dirty="0" smtClean="0"/>
              <a:t>    Given factors</a:t>
            </a:r>
          </a:p>
          <a:p>
            <a:pPr eaLnBrk="1" hangingPunct="1">
              <a:lnSpc>
                <a:spcPct val="80000"/>
              </a:lnSpc>
              <a:buFont typeface="Wingdings" pitchFamily="2" charset="2"/>
              <a:buNone/>
              <a:defRPr/>
            </a:pPr>
            <a:r>
              <a:rPr lang="en-US" altLang="ja-JP" sz="2000" dirty="0" smtClean="0"/>
              <a:t>    - Large diversity within a country - Large diversity across countries</a:t>
            </a:r>
          </a:p>
          <a:p>
            <a:pPr eaLnBrk="1" hangingPunct="1">
              <a:lnSpc>
                <a:spcPct val="80000"/>
              </a:lnSpc>
              <a:buFont typeface="Wingdings" pitchFamily="2" charset="2"/>
              <a:buNone/>
              <a:defRPr/>
            </a:pPr>
            <a:r>
              <a:rPr lang="en-US" altLang="ja-JP" sz="2000" dirty="0" smtClean="0"/>
              <a:t>    - Multi-layered structure is another response to the great diversity in Asia.</a:t>
            </a:r>
          </a:p>
          <a:p>
            <a:pPr eaLnBrk="1" hangingPunct="1">
              <a:lnSpc>
                <a:spcPct val="80000"/>
              </a:lnSpc>
              <a:buFont typeface="Wingdings" pitchFamily="2" charset="2"/>
              <a:buNone/>
              <a:defRPr/>
            </a:pPr>
            <a:endParaRPr lang="en-US" altLang="ja-JP" sz="2000" dirty="0" smtClean="0"/>
          </a:p>
          <a:p>
            <a:pPr eaLnBrk="1" hangingPunct="1">
              <a:lnSpc>
                <a:spcPct val="80000"/>
              </a:lnSpc>
              <a:buFontTx/>
              <a:buNone/>
              <a:defRPr/>
            </a:pPr>
            <a:r>
              <a:rPr lang="en-US" altLang="ja-JP" sz="2000" dirty="0" smtClean="0"/>
              <a:t>2. “Asian Bologna Process” </a:t>
            </a:r>
            <a:r>
              <a:rPr lang="en-US" altLang="ja-JP" sz="2000" dirty="0" err="1" smtClean="0"/>
              <a:t>vs</a:t>
            </a:r>
            <a:r>
              <a:rPr lang="en-US" altLang="ja-JP" sz="2000" dirty="0" smtClean="0"/>
              <a:t> “Asian ERASMUS” </a:t>
            </a:r>
          </a:p>
          <a:p>
            <a:pPr eaLnBrk="1" hangingPunct="1">
              <a:lnSpc>
                <a:spcPct val="80000"/>
              </a:lnSpc>
              <a:buFontTx/>
              <a:buNone/>
              <a:defRPr/>
            </a:pPr>
            <a:r>
              <a:rPr lang="en-US" altLang="ja-JP" sz="2000" dirty="0" smtClean="0"/>
              <a:t>    System harmonization rather than student mobility?</a:t>
            </a:r>
          </a:p>
          <a:p>
            <a:pPr eaLnBrk="1" hangingPunct="1">
              <a:lnSpc>
                <a:spcPct val="80000"/>
              </a:lnSpc>
              <a:buFontTx/>
              <a:buNone/>
              <a:defRPr/>
            </a:pPr>
            <a:r>
              <a:rPr lang="en-US" altLang="ja-JP" sz="2000" dirty="0" smtClean="0"/>
              <a:t>    Student mobility prepares system harmonization?</a:t>
            </a:r>
          </a:p>
          <a:p>
            <a:pPr eaLnBrk="1" hangingPunct="1">
              <a:lnSpc>
                <a:spcPct val="80000"/>
              </a:lnSpc>
              <a:buFontTx/>
              <a:buNone/>
              <a:defRPr/>
            </a:pPr>
            <a:r>
              <a:rPr lang="en-US" altLang="ja-JP" sz="2000" dirty="0" smtClean="0"/>
              <a:t>    </a:t>
            </a:r>
            <a:r>
              <a:rPr lang="ja-JP" altLang="en-US" sz="2000" dirty="0" smtClean="0"/>
              <a:t>→</a:t>
            </a:r>
            <a:r>
              <a:rPr lang="en-US" altLang="ja-JP" sz="2000" dirty="0" smtClean="0"/>
              <a:t>They should go together.</a:t>
            </a:r>
          </a:p>
          <a:p>
            <a:pPr eaLnBrk="1" hangingPunct="1">
              <a:lnSpc>
                <a:spcPct val="80000"/>
              </a:lnSpc>
              <a:buFont typeface="Wingdings" pitchFamily="2" charset="2"/>
              <a:buNone/>
              <a:defRPr/>
            </a:pPr>
            <a:r>
              <a:rPr lang="en-US" altLang="ja-JP" sz="2000" dirty="0" smtClean="0"/>
              <a:t>    </a:t>
            </a:r>
          </a:p>
          <a:p>
            <a:pPr eaLnBrk="1" hangingPunct="1">
              <a:lnSpc>
                <a:spcPct val="80000"/>
              </a:lnSpc>
              <a:buFont typeface="Wingdings" pitchFamily="2" charset="2"/>
              <a:buNone/>
              <a:defRPr/>
            </a:pPr>
            <a:endParaRPr lang="en-US" altLang="ja-JP" sz="2400" dirty="0" smtClean="0"/>
          </a:p>
          <a:p>
            <a:pPr eaLnBrk="1" hangingPunct="1">
              <a:lnSpc>
                <a:spcPct val="80000"/>
              </a:lnSpc>
              <a:buFont typeface="Wingdings" pitchFamily="2" charset="2"/>
              <a:buNone/>
              <a:defRPr/>
            </a:pPr>
            <a:endParaRPr lang="en-US" altLang="ja-JP" sz="24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p:txBody>
          <a:bodyPr/>
          <a:lstStyle/>
          <a:p>
            <a:r>
              <a:rPr lang="en-US" altLang="ja-JP" sz="3200" dirty="0" smtClean="0"/>
              <a:t>Theoretical Development   </a:t>
            </a:r>
            <a:endParaRPr lang="ja-JP" altLang="en-US" sz="3200" dirty="0" smtClean="0"/>
          </a:p>
        </p:txBody>
      </p:sp>
      <p:sp>
        <p:nvSpPr>
          <p:cNvPr id="52227" name="コンテンツ プレースホルダ 2"/>
          <p:cNvSpPr>
            <a:spLocks noGrp="1"/>
          </p:cNvSpPr>
          <p:nvPr>
            <p:ph idx="1"/>
          </p:nvPr>
        </p:nvSpPr>
        <p:spPr>
          <a:xfrm>
            <a:off x="214313" y="1600200"/>
            <a:ext cx="8786812" cy="4525963"/>
          </a:xfrm>
        </p:spPr>
        <p:txBody>
          <a:bodyPr/>
          <a:lstStyle/>
          <a:p>
            <a:pPr>
              <a:buFontTx/>
              <a:buNone/>
            </a:pPr>
            <a:r>
              <a:rPr lang="en-US" altLang="ja-JP" sz="2400" dirty="0" smtClean="0"/>
              <a:t>1. “Melting Pot” Integration  vs. “Mosaic” Integration </a:t>
            </a:r>
          </a:p>
          <a:p>
            <a:pPr>
              <a:buFontTx/>
              <a:buNone/>
            </a:pPr>
            <a:r>
              <a:rPr lang="en-US" altLang="ja-JP" sz="2400" dirty="0" smtClean="0"/>
              <a:t>      – Higher Education “ASEAN Way”?</a:t>
            </a:r>
          </a:p>
          <a:p>
            <a:pPr>
              <a:buFontTx/>
              <a:buNone/>
            </a:pPr>
            <a:r>
              <a:rPr lang="en-US" altLang="ja-JP" sz="2400" dirty="0" smtClean="0"/>
              <a:t>     Emphasizing connectivity and embracing diversity</a:t>
            </a:r>
          </a:p>
          <a:p>
            <a:pPr>
              <a:buFontTx/>
              <a:buNone/>
            </a:pPr>
            <a:endParaRPr lang="en-US" altLang="ja-JP" sz="2400" dirty="0" smtClean="0"/>
          </a:p>
          <a:p>
            <a:pPr>
              <a:buFontTx/>
              <a:buNone/>
            </a:pPr>
            <a:r>
              <a:rPr lang="en-US" altLang="ja-JP" sz="2400" dirty="0" smtClean="0"/>
              <a:t>2. Fast developing Asian Higher Education cannot </a:t>
            </a:r>
          </a:p>
          <a:p>
            <a:pPr>
              <a:buFontTx/>
              <a:buNone/>
            </a:pPr>
            <a:r>
              <a:rPr lang="en-US" altLang="ja-JP" sz="2400" dirty="0" smtClean="0"/>
              <a:t>   be explained by “Dependency Model” any more.</a:t>
            </a:r>
          </a:p>
          <a:p>
            <a:pPr>
              <a:buFontTx/>
              <a:buNone/>
            </a:pPr>
            <a:endParaRPr lang="en-US" altLang="ja-JP" sz="2400" dirty="0" smtClean="0"/>
          </a:p>
          <a:p>
            <a:pPr>
              <a:buFontTx/>
              <a:buNone/>
            </a:pPr>
            <a:r>
              <a:rPr lang="en-US" altLang="ja-JP" sz="2400" dirty="0" smtClean="0"/>
              <a:t>3.  Applicability of “Flying Geese Model”</a:t>
            </a:r>
          </a:p>
          <a:p>
            <a:pPr>
              <a:buFontTx/>
              <a:buNone/>
            </a:pPr>
            <a:endParaRPr lang="en-US" altLang="ja-JP" sz="2400" dirty="0" smtClean="0"/>
          </a:p>
          <a:p>
            <a:pPr>
              <a:buFontTx/>
              <a:buNone/>
            </a:pPr>
            <a:r>
              <a:rPr lang="en-US" altLang="ja-JP" sz="2400" dirty="0" smtClean="0"/>
              <a:t>What can be a new theory to explain Asian higher education?</a:t>
            </a:r>
            <a:endParaRPr lang="ja-JP" altLang="en-US" sz="24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2085" y="930275"/>
            <a:ext cx="7843333" cy="194469"/>
          </a:xfrm>
        </p:spPr>
        <p:txBody>
          <a:bodyPr/>
          <a:lstStyle/>
          <a:p>
            <a:r>
              <a:rPr lang="ja-JP" altLang="en-US" sz="3200" i="0" dirty="0" smtClean="0">
                <a:solidFill>
                  <a:schemeClr val="bg1"/>
                </a:solidFill>
              </a:rPr>
              <a:t>アジアの大学の国際連携</a:t>
            </a:r>
            <a:r>
              <a:rPr kumimoji="1" lang="ja-JP" altLang="en-US" sz="3200" i="0" dirty="0" smtClean="0">
                <a:solidFill>
                  <a:schemeClr val="bg1"/>
                </a:solidFill>
              </a:rPr>
              <a:t>の理念的モデル</a:t>
            </a:r>
            <a:endParaRPr kumimoji="1" lang="ja-JP" altLang="en-US" sz="3200" i="0" dirty="0">
              <a:solidFill>
                <a:schemeClr val="bg1"/>
              </a:solidFill>
            </a:endParaRPr>
          </a:p>
        </p:txBody>
      </p:sp>
      <p:sp>
        <p:nvSpPr>
          <p:cNvPr id="3" name="コンテンツ プレースホルダ 2"/>
          <p:cNvSpPr>
            <a:spLocks noGrp="1"/>
          </p:cNvSpPr>
          <p:nvPr>
            <p:ph idx="1"/>
          </p:nvPr>
        </p:nvSpPr>
        <p:spPr>
          <a:xfrm>
            <a:off x="467544" y="836712"/>
            <a:ext cx="7990656" cy="5425976"/>
          </a:xfrm>
        </p:spPr>
        <p:txBody>
          <a:bodyPr/>
          <a:lstStyle/>
          <a:p>
            <a:pPr>
              <a:buNone/>
            </a:pPr>
            <a:r>
              <a:rPr kumimoji="1" lang="en-US" altLang="ja-JP" sz="2800" dirty="0" smtClean="0"/>
              <a:t>Regionalization as a counterforce for Center-Periphery Structure of Higher Education</a:t>
            </a:r>
          </a:p>
          <a:p>
            <a:pPr>
              <a:buNone/>
            </a:pPr>
            <a:r>
              <a:rPr lang="en-US" altLang="ja-JP" sz="2800" dirty="0" smtClean="0"/>
              <a:t>                    or/and  Frying Geese?</a:t>
            </a:r>
            <a:endParaRPr kumimoji="1" lang="en-US" altLang="ja-JP" sz="2800" dirty="0" smtClean="0"/>
          </a:p>
          <a:p>
            <a:pPr>
              <a:buNone/>
            </a:pPr>
            <a:endParaRPr kumimoji="1" lang="ja-JP" altLang="en-US" dirty="0"/>
          </a:p>
        </p:txBody>
      </p:sp>
      <p:sp>
        <p:nvSpPr>
          <p:cNvPr id="4" name="円/楕円 3"/>
          <p:cNvSpPr/>
          <p:nvPr/>
        </p:nvSpPr>
        <p:spPr bwMode="auto">
          <a:xfrm>
            <a:off x="1713837" y="3717032"/>
            <a:ext cx="1329378" cy="1440160"/>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5" name="円/楕円 4"/>
          <p:cNvSpPr/>
          <p:nvPr/>
        </p:nvSpPr>
        <p:spPr bwMode="auto">
          <a:xfrm>
            <a:off x="849740" y="3212976"/>
            <a:ext cx="731158" cy="792088"/>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6" name="円/楕円 5"/>
          <p:cNvSpPr/>
          <p:nvPr/>
        </p:nvSpPr>
        <p:spPr bwMode="auto">
          <a:xfrm>
            <a:off x="1979712" y="2564904"/>
            <a:ext cx="664689" cy="720080"/>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7" name="円/楕円 6"/>
          <p:cNvSpPr/>
          <p:nvPr/>
        </p:nvSpPr>
        <p:spPr bwMode="auto">
          <a:xfrm>
            <a:off x="3176153" y="3140968"/>
            <a:ext cx="731158" cy="864096"/>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4" name="円/楕円 13"/>
          <p:cNvSpPr/>
          <p:nvPr/>
        </p:nvSpPr>
        <p:spPr bwMode="auto">
          <a:xfrm>
            <a:off x="5436096" y="4149080"/>
            <a:ext cx="731158" cy="792088"/>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5" name="円/楕円 14"/>
          <p:cNvSpPr/>
          <p:nvPr/>
        </p:nvSpPr>
        <p:spPr bwMode="auto">
          <a:xfrm>
            <a:off x="6233723" y="4869160"/>
            <a:ext cx="664689" cy="720080"/>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cxnSp>
        <p:nvCxnSpPr>
          <p:cNvPr id="20" name="直線矢印コネクタ 19"/>
          <p:cNvCxnSpPr/>
          <p:nvPr/>
        </p:nvCxnSpPr>
        <p:spPr bwMode="auto">
          <a:xfrm flipH="1" flipV="1">
            <a:off x="1514429" y="3789040"/>
            <a:ext cx="265876" cy="288032"/>
          </a:xfrm>
          <a:prstGeom prst="straightConnector1">
            <a:avLst/>
          </a:prstGeom>
          <a:solidFill>
            <a:srgbClr val="FFFFCC"/>
          </a:solidFill>
          <a:ln w="9525" cap="flat" cmpd="sng" algn="ctr">
            <a:solidFill>
              <a:srgbClr val="000000"/>
            </a:solidFill>
            <a:prstDash val="solid"/>
            <a:round/>
            <a:headEnd type="none" w="med" len="med"/>
            <a:tailEnd type="arrow"/>
          </a:ln>
          <a:effectLst/>
        </p:spPr>
      </p:cxnSp>
      <p:cxnSp>
        <p:nvCxnSpPr>
          <p:cNvPr id="25" name="直線矢印コネクタ 24"/>
          <p:cNvCxnSpPr>
            <a:stCxn id="4" idx="0"/>
            <a:endCxn id="6" idx="4"/>
          </p:cNvCxnSpPr>
          <p:nvPr/>
        </p:nvCxnSpPr>
        <p:spPr bwMode="auto">
          <a:xfrm flipH="1" flipV="1">
            <a:off x="2312057" y="3284984"/>
            <a:ext cx="66469" cy="432048"/>
          </a:xfrm>
          <a:prstGeom prst="straightConnector1">
            <a:avLst/>
          </a:prstGeom>
          <a:solidFill>
            <a:srgbClr val="FFFFCC"/>
          </a:solidFill>
          <a:ln w="9525" cap="flat" cmpd="sng" algn="ctr">
            <a:solidFill>
              <a:srgbClr val="000000"/>
            </a:solidFill>
            <a:prstDash val="solid"/>
            <a:round/>
            <a:headEnd type="none" w="med" len="med"/>
            <a:tailEnd type="arrow"/>
          </a:ln>
          <a:effectLst/>
        </p:spPr>
      </p:cxnSp>
      <p:cxnSp>
        <p:nvCxnSpPr>
          <p:cNvPr id="30" name="直線矢印コネクタ 29"/>
          <p:cNvCxnSpPr/>
          <p:nvPr/>
        </p:nvCxnSpPr>
        <p:spPr bwMode="auto">
          <a:xfrm flipV="1">
            <a:off x="2976746" y="3789040"/>
            <a:ext cx="289093" cy="216024"/>
          </a:xfrm>
          <a:prstGeom prst="straightConnector1">
            <a:avLst/>
          </a:prstGeom>
          <a:solidFill>
            <a:srgbClr val="FFFFCC"/>
          </a:solidFill>
          <a:ln w="9525" cap="flat" cmpd="sng" algn="ctr">
            <a:solidFill>
              <a:srgbClr val="000000"/>
            </a:solidFill>
            <a:prstDash val="solid"/>
            <a:round/>
            <a:headEnd type="none" w="med" len="med"/>
            <a:tailEnd type="arrow"/>
          </a:ln>
          <a:effectLst/>
        </p:spPr>
      </p:cxnSp>
      <p:sp>
        <p:nvSpPr>
          <p:cNvPr id="21" name="円/楕円 20"/>
          <p:cNvSpPr/>
          <p:nvPr/>
        </p:nvSpPr>
        <p:spPr bwMode="auto">
          <a:xfrm>
            <a:off x="1447961" y="5445224"/>
            <a:ext cx="664689" cy="720080"/>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2" name="円/楕円 21"/>
          <p:cNvSpPr/>
          <p:nvPr/>
        </p:nvSpPr>
        <p:spPr bwMode="auto">
          <a:xfrm>
            <a:off x="2710870" y="5445224"/>
            <a:ext cx="664689" cy="720080"/>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3" name="円/楕円 22"/>
          <p:cNvSpPr/>
          <p:nvPr/>
        </p:nvSpPr>
        <p:spPr bwMode="auto">
          <a:xfrm>
            <a:off x="783272" y="4509120"/>
            <a:ext cx="598220" cy="720080"/>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4" name="円/楕円 23"/>
          <p:cNvSpPr/>
          <p:nvPr/>
        </p:nvSpPr>
        <p:spPr bwMode="auto">
          <a:xfrm>
            <a:off x="6366661" y="3501008"/>
            <a:ext cx="644655" cy="698376"/>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6" name="円/楕円 25"/>
          <p:cNvSpPr/>
          <p:nvPr/>
        </p:nvSpPr>
        <p:spPr bwMode="auto">
          <a:xfrm>
            <a:off x="7297226" y="2996952"/>
            <a:ext cx="664689" cy="698376"/>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7" name="円/楕円 26"/>
          <p:cNvSpPr/>
          <p:nvPr/>
        </p:nvSpPr>
        <p:spPr bwMode="auto">
          <a:xfrm>
            <a:off x="7097819" y="5445224"/>
            <a:ext cx="644655" cy="648072"/>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8" name="円/楕円 27"/>
          <p:cNvSpPr/>
          <p:nvPr/>
        </p:nvSpPr>
        <p:spPr bwMode="auto">
          <a:xfrm>
            <a:off x="7961915" y="5877272"/>
            <a:ext cx="644655" cy="720080"/>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1" name="左矢印 30"/>
          <p:cNvSpPr/>
          <p:nvPr/>
        </p:nvSpPr>
        <p:spPr bwMode="auto">
          <a:xfrm>
            <a:off x="4771407" y="4293096"/>
            <a:ext cx="664689" cy="484632"/>
          </a:xfrm>
          <a:prstGeom prst="leftArrow">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32" name="円/楕円 31"/>
          <p:cNvSpPr/>
          <p:nvPr/>
        </p:nvSpPr>
        <p:spPr bwMode="auto">
          <a:xfrm>
            <a:off x="3442028" y="4653136"/>
            <a:ext cx="598220" cy="648072"/>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42" name="直線矢印コネクタ 41"/>
          <p:cNvCxnSpPr/>
          <p:nvPr/>
        </p:nvCxnSpPr>
        <p:spPr bwMode="auto">
          <a:xfrm flipH="1">
            <a:off x="1381492" y="4581128"/>
            <a:ext cx="332345" cy="144016"/>
          </a:xfrm>
          <a:prstGeom prst="straightConnector1">
            <a:avLst/>
          </a:prstGeom>
          <a:solidFill>
            <a:srgbClr val="FFFFCC"/>
          </a:solidFill>
          <a:ln w="9525" cap="flat" cmpd="sng" algn="ctr">
            <a:solidFill>
              <a:srgbClr val="000000"/>
            </a:solidFill>
            <a:prstDash val="solid"/>
            <a:round/>
            <a:headEnd type="none" w="med" len="med"/>
            <a:tailEnd type="arrow"/>
          </a:ln>
          <a:effectLst/>
        </p:spPr>
      </p:cxnSp>
      <p:cxnSp>
        <p:nvCxnSpPr>
          <p:cNvPr id="60" name="直線矢印コネクタ 59"/>
          <p:cNvCxnSpPr/>
          <p:nvPr/>
        </p:nvCxnSpPr>
        <p:spPr bwMode="auto">
          <a:xfrm flipH="1">
            <a:off x="5834910" y="3212976"/>
            <a:ext cx="1794661" cy="1224136"/>
          </a:xfrm>
          <a:prstGeom prst="straightConnector1">
            <a:avLst/>
          </a:prstGeom>
          <a:solidFill>
            <a:srgbClr val="FFFFCC"/>
          </a:solidFill>
          <a:ln w="9525" cap="flat" cmpd="sng" algn="ctr">
            <a:solidFill>
              <a:srgbClr val="000000"/>
            </a:solidFill>
            <a:prstDash val="solid"/>
            <a:round/>
            <a:headEnd type="none" w="med" len="med"/>
            <a:tailEnd type="arrow"/>
          </a:ln>
          <a:effectLst/>
        </p:spPr>
      </p:cxnSp>
      <p:cxnSp>
        <p:nvCxnSpPr>
          <p:cNvPr id="64" name="直線矢印コネクタ 63"/>
          <p:cNvCxnSpPr/>
          <p:nvPr/>
        </p:nvCxnSpPr>
        <p:spPr bwMode="auto">
          <a:xfrm flipH="1" flipV="1">
            <a:off x="5768441" y="4653136"/>
            <a:ext cx="2592288" cy="1728192"/>
          </a:xfrm>
          <a:prstGeom prst="straightConnector1">
            <a:avLst/>
          </a:prstGeom>
          <a:solidFill>
            <a:srgbClr val="FFFFCC"/>
          </a:solidFill>
          <a:ln w="9525" cap="flat" cmpd="sng" algn="ctr">
            <a:solidFill>
              <a:srgbClr val="000000"/>
            </a:solidFill>
            <a:prstDash val="solid"/>
            <a:round/>
            <a:headEnd type="none" w="med" len="med"/>
            <a:tailEnd type="arrow"/>
          </a:ln>
          <a:effectLst/>
        </p:spPr>
      </p:cxnSp>
      <p:sp>
        <p:nvSpPr>
          <p:cNvPr id="79" name="フリーフォーム 78"/>
          <p:cNvSpPr/>
          <p:nvPr/>
        </p:nvSpPr>
        <p:spPr bwMode="auto">
          <a:xfrm>
            <a:off x="982678" y="4293097"/>
            <a:ext cx="3506372" cy="2367915"/>
          </a:xfrm>
          <a:custGeom>
            <a:avLst/>
            <a:gdLst>
              <a:gd name="connsiteX0" fmla="*/ 533400 w 3798570"/>
              <a:gd name="connsiteY0" fmla="*/ 1013460 h 2367915"/>
              <a:gd name="connsiteX1" fmla="*/ 350520 w 3798570"/>
              <a:gd name="connsiteY1" fmla="*/ 2122170 h 2367915"/>
              <a:gd name="connsiteX2" fmla="*/ 2636520 w 3798570"/>
              <a:gd name="connsiteY2" fmla="*/ 2076450 h 2367915"/>
              <a:gd name="connsiteX3" fmla="*/ 3779520 w 3798570"/>
              <a:gd name="connsiteY3" fmla="*/ 373380 h 2367915"/>
              <a:gd name="connsiteX4" fmla="*/ 2750820 w 3798570"/>
              <a:gd name="connsiteY4" fmla="*/ 64770 h 2367915"/>
              <a:gd name="connsiteX5" fmla="*/ 2282190 w 3798570"/>
              <a:gd name="connsiteY5" fmla="*/ 762000 h 2367915"/>
              <a:gd name="connsiteX6" fmla="*/ 1550670 w 3798570"/>
              <a:gd name="connsiteY6" fmla="*/ 1059180 h 2367915"/>
              <a:gd name="connsiteX7" fmla="*/ 533400 w 3798570"/>
              <a:gd name="connsiteY7" fmla="*/ 1013460 h 236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8570" h="2367915">
                <a:moveTo>
                  <a:pt x="533400" y="1013460"/>
                </a:moveTo>
                <a:cubicBezTo>
                  <a:pt x="333375" y="1190625"/>
                  <a:pt x="0" y="1945005"/>
                  <a:pt x="350520" y="2122170"/>
                </a:cubicBezTo>
                <a:cubicBezTo>
                  <a:pt x="701040" y="2299335"/>
                  <a:pt x="2065020" y="2367915"/>
                  <a:pt x="2636520" y="2076450"/>
                </a:cubicBezTo>
                <a:cubicBezTo>
                  <a:pt x="3208020" y="1784985"/>
                  <a:pt x="3760470" y="708660"/>
                  <a:pt x="3779520" y="373380"/>
                </a:cubicBezTo>
                <a:cubicBezTo>
                  <a:pt x="3798570" y="38100"/>
                  <a:pt x="3000375" y="0"/>
                  <a:pt x="2750820" y="64770"/>
                </a:cubicBezTo>
                <a:cubicBezTo>
                  <a:pt x="2501265" y="129540"/>
                  <a:pt x="2482215" y="596265"/>
                  <a:pt x="2282190" y="762000"/>
                </a:cubicBezTo>
                <a:cubicBezTo>
                  <a:pt x="2082165" y="927735"/>
                  <a:pt x="1845945" y="1017270"/>
                  <a:pt x="1550670" y="1059180"/>
                </a:cubicBezTo>
                <a:cubicBezTo>
                  <a:pt x="1255395" y="1101090"/>
                  <a:pt x="733425" y="836295"/>
                  <a:pt x="533400" y="1013460"/>
                </a:cubicBezTo>
                <a:close/>
              </a:path>
            </a:pathLst>
          </a:cu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80" name="円/楕円 79"/>
          <p:cNvSpPr/>
          <p:nvPr/>
        </p:nvSpPr>
        <p:spPr bwMode="auto">
          <a:xfrm>
            <a:off x="1447961" y="5589240"/>
            <a:ext cx="664689" cy="720080"/>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81" name="円/楕円 80"/>
          <p:cNvSpPr/>
          <p:nvPr/>
        </p:nvSpPr>
        <p:spPr bwMode="auto">
          <a:xfrm>
            <a:off x="2710870" y="5589240"/>
            <a:ext cx="731158" cy="720080"/>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82" name="円/楕円 81"/>
          <p:cNvSpPr/>
          <p:nvPr/>
        </p:nvSpPr>
        <p:spPr bwMode="auto">
          <a:xfrm>
            <a:off x="3375560" y="4797152"/>
            <a:ext cx="664689" cy="648072"/>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89" name="直線矢印コネクタ 88"/>
          <p:cNvCxnSpPr/>
          <p:nvPr/>
        </p:nvCxnSpPr>
        <p:spPr bwMode="auto">
          <a:xfrm flipV="1">
            <a:off x="1979712" y="5085184"/>
            <a:ext cx="66469" cy="216024"/>
          </a:xfrm>
          <a:prstGeom prst="straightConnector1">
            <a:avLst/>
          </a:prstGeom>
          <a:solidFill>
            <a:srgbClr val="FFFFCC"/>
          </a:solidFill>
          <a:ln w="9525" cap="flat" cmpd="sng" algn="ctr">
            <a:solidFill>
              <a:srgbClr val="000000"/>
            </a:solidFill>
            <a:prstDash val="solid"/>
            <a:round/>
            <a:headEnd type="none" w="med" len="med"/>
            <a:tailEnd type="arrow"/>
          </a:ln>
          <a:effectLst/>
        </p:spPr>
      </p:cxnSp>
      <p:cxnSp>
        <p:nvCxnSpPr>
          <p:cNvPr id="94" name="直線矢印コネクタ 93"/>
          <p:cNvCxnSpPr/>
          <p:nvPr/>
        </p:nvCxnSpPr>
        <p:spPr bwMode="auto">
          <a:xfrm flipH="1" flipV="1">
            <a:off x="2644401" y="5085184"/>
            <a:ext cx="132938" cy="144016"/>
          </a:xfrm>
          <a:prstGeom prst="straightConnector1">
            <a:avLst/>
          </a:prstGeom>
          <a:solidFill>
            <a:srgbClr val="FFFFCC"/>
          </a:solidFill>
          <a:ln w="9525" cap="flat" cmpd="sng" algn="ctr">
            <a:solidFill>
              <a:srgbClr val="000000"/>
            </a:solidFill>
            <a:prstDash val="solid"/>
            <a:round/>
            <a:headEnd type="none" w="med" len="med"/>
            <a:tailEnd type="arrow"/>
          </a:ln>
          <a:effectLst/>
        </p:spPr>
      </p:cxnSp>
      <p:cxnSp>
        <p:nvCxnSpPr>
          <p:cNvPr id="98" name="直線矢印コネクタ 97"/>
          <p:cNvCxnSpPr/>
          <p:nvPr/>
        </p:nvCxnSpPr>
        <p:spPr bwMode="auto">
          <a:xfrm flipH="1" flipV="1">
            <a:off x="2976746" y="4653136"/>
            <a:ext cx="265876" cy="144016"/>
          </a:xfrm>
          <a:prstGeom prst="straightConnector1">
            <a:avLst/>
          </a:prstGeom>
          <a:solidFill>
            <a:srgbClr val="FFFFCC"/>
          </a:solidFill>
          <a:ln w="9525" cap="flat" cmpd="sng" algn="ctr">
            <a:solidFill>
              <a:srgbClr val="0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a:xfrm>
            <a:off x="179512" y="214291"/>
            <a:ext cx="8640960" cy="642942"/>
          </a:xfrm>
        </p:spPr>
        <p:txBody>
          <a:bodyPr/>
          <a:lstStyle/>
          <a:p>
            <a:r>
              <a:rPr lang="en-US" altLang="ja-JP" sz="2800" i="0" dirty="0" smtClean="0">
                <a:latin typeface="Arial Unicode MS" pitchFamily="50" charset="-128"/>
                <a:ea typeface="Arial Unicode MS" pitchFamily="50" charset="-128"/>
                <a:cs typeface="Arial Unicode MS" pitchFamily="50" charset="-128"/>
              </a:rPr>
              <a:t>Prospecting Asian Regional Governance Framework </a:t>
            </a:r>
            <a:r>
              <a:rPr lang="en-US" altLang="ja-JP" sz="2800" dirty="0" smtClean="0">
                <a:latin typeface="Arial Unicode MS" pitchFamily="50" charset="-128"/>
                <a:ea typeface="Arial Unicode MS" pitchFamily="50" charset="-128"/>
                <a:cs typeface="Arial Unicode MS" pitchFamily="50" charset="-128"/>
              </a:rPr>
              <a:t>of</a:t>
            </a:r>
            <a:r>
              <a:rPr lang="en-US" altLang="ja-JP" sz="2800" i="0" dirty="0" smtClean="0">
                <a:latin typeface="Arial Unicode MS" pitchFamily="50" charset="-128"/>
                <a:ea typeface="Arial Unicode MS" pitchFamily="50" charset="-128"/>
                <a:cs typeface="Arial Unicode MS" pitchFamily="50" charset="-128"/>
              </a:rPr>
              <a:t> Higher Education</a:t>
            </a:r>
            <a:endParaRPr lang="ja-JP" altLang="en-US" sz="2800" i="0" dirty="0" smtClean="0">
              <a:latin typeface="Arial Unicode MS" pitchFamily="50" charset="-128"/>
              <a:ea typeface="Arial Unicode MS" pitchFamily="50" charset="-128"/>
              <a:cs typeface="Arial Unicode MS" pitchFamily="50" charset="-128"/>
            </a:endParaRPr>
          </a:p>
        </p:txBody>
      </p:sp>
      <p:sp>
        <p:nvSpPr>
          <p:cNvPr id="3" name="コンテンツ プレースホルダ 2"/>
          <p:cNvSpPr>
            <a:spLocks noGrp="1"/>
          </p:cNvSpPr>
          <p:nvPr>
            <p:ph idx="1"/>
          </p:nvPr>
        </p:nvSpPr>
        <p:spPr>
          <a:xfrm>
            <a:off x="685800" y="1357298"/>
            <a:ext cx="7710881" cy="5143536"/>
          </a:xfrm>
        </p:spPr>
        <p:txBody>
          <a:bodyPr/>
          <a:lstStyle/>
          <a:p>
            <a:pPr eaLnBrk="1" hangingPunct="1">
              <a:lnSpc>
                <a:spcPct val="80000"/>
              </a:lnSpc>
              <a:buFontTx/>
              <a:buNone/>
              <a:defRPr/>
            </a:pPr>
            <a:r>
              <a:rPr lang="en-US" altLang="ja-JP" sz="2400" dirty="0" smtClean="0">
                <a:latin typeface="Arial Unicode MS" pitchFamily="50" charset="-128"/>
                <a:ea typeface="Arial Unicode MS" pitchFamily="50" charset="-128"/>
                <a:cs typeface="Arial Unicode MS" pitchFamily="50" charset="-128"/>
              </a:rPr>
              <a:t>What countries should be in this framework? </a:t>
            </a:r>
          </a:p>
          <a:p>
            <a:pPr eaLnBrk="1" hangingPunct="1">
              <a:lnSpc>
                <a:spcPct val="80000"/>
              </a:lnSpc>
              <a:buFontTx/>
              <a:buNone/>
              <a:defRPr/>
            </a:pPr>
            <a:r>
              <a:rPr lang="en-US" altLang="ja-JP" sz="2400" dirty="0" smtClean="0">
                <a:latin typeface="Arial Unicode MS" pitchFamily="50" charset="-128"/>
                <a:ea typeface="Arial Unicode MS" pitchFamily="50" charset="-128"/>
                <a:cs typeface="Arial Unicode MS" pitchFamily="50" charset="-128"/>
              </a:rPr>
              <a:t>    Can Northeast Asia (Korea, China and Japan) have an independent framework?  </a:t>
            </a:r>
          </a:p>
          <a:p>
            <a:pPr eaLnBrk="1" hangingPunct="1">
              <a:lnSpc>
                <a:spcPct val="80000"/>
              </a:lnSpc>
              <a:buFontTx/>
              <a:buNone/>
              <a:defRPr/>
            </a:pPr>
            <a:r>
              <a:rPr lang="en-US" altLang="ja-JP" sz="2400" dirty="0" smtClean="0">
                <a:latin typeface="Arial Unicode MS" pitchFamily="50" charset="-128"/>
                <a:ea typeface="Arial Unicode MS" pitchFamily="50" charset="-128"/>
                <a:cs typeface="Arial Unicode MS" pitchFamily="50" charset="-128"/>
              </a:rPr>
              <a:t>    How do they cooperate with ASEAN?</a:t>
            </a:r>
          </a:p>
          <a:p>
            <a:pPr eaLnBrk="1" hangingPunct="1">
              <a:lnSpc>
                <a:spcPct val="80000"/>
              </a:lnSpc>
              <a:buFontTx/>
              <a:buNone/>
              <a:defRPr/>
            </a:pPr>
            <a:r>
              <a:rPr lang="en-US" altLang="ja-JP" sz="2400" dirty="0" smtClean="0">
                <a:latin typeface="Arial Unicode MS" pitchFamily="50" charset="-128"/>
                <a:ea typeface="Arial Unicode MS" pitchFamily="50" charset="-128"/>
                <a:cs typeface="Arial Unicode MS" pitchFamily="50" charset="-128"/>
              </a:rPr>
              <a:t>    How about Taiwan and Hong Kong? </a:t>
            </a:r>
          </a:p>
          <a:p>
            <a:pPr eaLnBrk="1" hangingPunct="1">
              <a:lnSpc>
                <a:spcPct val="80000"/>
              </a:lnSpc>
              <a:buFontTx/>
              <a:buNone/>
              <a:defRPr/>
            </a:pPr>
            <a:r>
              <a:rPr lang="en-US" altLang="ja-JP" sz="2400" dirty="0" smtClean="0">
                <a:latin typeface="Arial Unicode MS" pitchFamily="50" charset="-128"/>
                <a:ea typeface="Arial Unicode MS" pitchFamily="50" charset="-128"/>
                <a:cs typeface="Arial Unicode MS" pitchFamily="50" charset="-128"/>
              </a:rPr>
              <a:t>    How about Australia and NZ?</a:t>
            </a:r>
          </a:p>
          <a:p>
            <a:pPr eaLnBrk="1" hangingPunct="1">
              <a:lnSpc>
                <a:spcPct val="80000"/>
              </a:lnSpc>
              <a:buFontTx/>
              <a:buNone/>
              <a:defRPr/>
            </a:pPr>
            <a:r>
              <a:rPr lang="en-US" altLang="ja-JP" sz="2400" dirty="0" smtClean="0">
                <a:latin typeface="Arial Unicode MS" pitchFamily="50" charset="-128"/>
                <a:ea typeface="Arial Unicode MS" pitchFamily="50" charset="-128"/>
                <a:cs typeface="Arial Unicode MS" pitchFamily="50" charset="-128"/>
              </a:rPr>
              <a:t>    How about North America?</a:t>
            </a:r>
          </a:p>
          <a:p>
            <a:pPr eaLnBrk="1" hangingPunct="1">
              <a:lnSpc>
                <a:spcPct val="80000"/>
              </a:lnSpc>
              <a:buFontTx/>
              <a:buNone/>
              <a:defRPr/>
            </a:pPr>
            <a:r>
              <a:rPr lang="en-US" altLang="ja-JP" sz="2400" dirty="0" smtClean="0">
                <a:latin typeface="Arial Unicode MS" pitchFamily="50" charset="-128"/>
                <a:ea typeface="Arial Unicode MS" pitchFamily="50" charset="-128"/>
                <a:cs typeface="Arial Unicode MS" pitchFamily="50" charset="-128"/>
              </a:rPr>
              <a:t>     - ASEAN, East Asia and Asia-Pacific.</a:t>
            </a:r>
          </a:p>
          <a:p>
            <a:pPr eaLnBrk="1" hangingPunct="1">
              <a:lnSpc>
                <a:spcPct val="80000"/>
              </a:lnSpc>
              <a:buFontTx/>
              <a:buNone/>
              <a:defRPr/>
            </a:pPr>
            <a:endParaRPr lang="en-US" altLang="ja-JP" sz="2400" dirty="0" smtClean="0">
              <a:latin typeface="Arial Unicode MS" pitchFamily="50" charset="-128"/>
              <a:ea typeface="Arial Unicode MS" pitchFamily="50" charset="-128"/>
              <a:cs typeface="Arial Unicode MS" pitchFamily="50" charset="-128"/>
            </a:endParaRPr>
          </a:p>
          <a:p>
            <a:pPr marL="457200" indent="-457200" eaLnBrk="1" hangingPunct="1">
              <a:lnSpc>
                <a:spcPct val="80000"/>
              </a:lnSpc>
              <a:buFontTx/>
              <a:buAutoNum type="arabicParenBoth"/>
              <a:defRPr/>
            </a:pPr>
            <a:r>
              <a:rPr lang="en-US" altLang="ja-JP" sz="2400" dirty="0" smtClean="0">
                <a:latin typeface="Arial Unicode MS" pitchFamily="50" charset="-128"/>
                <a:ea typeface="Arial Unicode MS" pitchFamily="50" charset="-128"/>
                <a:cs typeface="Arial Unicode MS" pitchFamily="50" charset="-128"/>
              </a:rPr>
              <a:t>Hub-spoke system or opposite-hub-spoke system?</a:t>
            </a:r>
          </a:p>
          <a:p>
            <a:pPr marL="457200" indent="-457200" eaLnBrk="1" hangingPunct="1">
              <a:lnSpc>
                <a:spcPct val="80000"/>
              </a:lnSpc>
              <a:buFontTx/>
              <a:buNone/>
              <a:defRPr/>
            </a:pPr>
            <a:r>
              <a:rPr lang="en-US" altLang="ja-JP" sz="2400" dirty="0" smtClean="0">
                <a:latin typeface="Arial Unicode MS" pitchFamily="50" charset="-128"/>
                <a:ea typeface="Arial Unicode MS" pitchFamily="50" charset="-128"/>
                <a:cs typeface="Arial Unicode MS" pitchFamily="50" charset="-128"/>
              </a:rPr>
              <a:t>- ASEAN and Northeast Asia   </a:t>
            </a:r>
          </a:p>
          <a:p>
            <a:pPr marL="457200" indent="-457200" eaLnBrk="1" hangingPunct="1">
              <a:lnSpc>
                <a:spcPct val="80000"/>
              </a:lnSpc>
              <a:buFontTx/>
              <a:buNone/>
              <a:defRPr/>
            </a:pPr>
            <a:r>
              <a:rPr lang="en-US" altLang="ja-JP" sz="2400" dirty="0" smtClean="0">
                <a:latin typeface="Arial Unicode MS" pitchFamily="50" charset="-128"/>
                <a:ea typeface="Arial Unicode MS" pitchFamily="50" charset="-128"/>
                <a:cs typeface="Arial Unicode MS" pitchFamily="50" charset="-128"/>
              </a:rPr>
              <a:t>(2) Multi-layered regional governance frameworks should be established embracing diversity of the region.  However, cohesion and cooperation among different frameworks should also be established.</a:t>
            </a:r>
          </a:p>
          <a:p>
            <a:pPr marL="457200" indent="-457200" eaLnBrk="1" hangingPunct="1">
              <a:lnSpc>
                <a:spcPct val="80000"/>
              </a:lnSpc>
              <a:buFontTx/>
              <a:buAutoNum type="arabicParenBoth"/>
              <a:defRPr/>
            </a:pPr>
            <a:endParaRPr lang="en-US" altLang="ja-JP" sz="2400" dirty="0" smtClean="0">
              <a:ea typeface="Arial Unicode MS" pitchFamily="50" charset="-128"/>
              <a:cs typeface="Arial Unicode MS" pitchFamily="50" charset="-128"/>
            </a:endParaRPr>
          </a:p>
          <a:p>
            <a:pPr eaLnBrk="1" hangingPunct="1">
              <a:lnSpc>
                <a:spcPct val="80000"/>
              </a:lnSpc>
              <a:buFont typeface="Wingdings" pitchFamily="2" charset="2"/>
              <a:buNone/>
              <a:defRPr/>
            </a:pPr>
            <a:endParaRPr lang="en-US" altLang="ja-JP" b="1" dirty="0" smtClean="0">
              <a:latin typeface="Arial Unicode MS" pitchFamily="50" charset="-128"/>
              <a:ea typeface="Arial Unicode MS" pitchFamily="50" charset="-128"/>
              <a:cs typeface="Arial Unicode MS" pitchFamily="50" charset="-128"/>
            </a:endParaRPr>
          </a:p>
          <a:p>
            <a:pPr>
              <a:defRPr/>
            </a:pPr>
            <a:endParaRPr lang="ja-JP"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2085" y="930276"/>
            <a:ext cx="7843333" cy="266477"/>
          </a:xfrm>
        </p:spPr>
        <p:txBody>
          <a:bodyPr/>
          <a:lstStyle/>
          <a:p>
            <a:r>
              <a:rPr kumimoji="1" lang="ja-JP" altLang="en-US" sz="3200" i="0" dirty="0" smtClean="0">
                <a:solidFill>
                  <a:schemeClr val="bg1"/>
                </a:solidFill>
              </a:rPr>
              <a:t>東南アジアと北東アジアの連携過程のモデル</a:t>
            </a:r>
            <a:endParaRPr kumimoji="1" lang="ja-JP" altLang="en-US" sz="3200" i="0" dirty="0">
              <a:solidFill>
                <a:schemeClr val="bg1"/>
              </a:solidFill>
            </a:endParaRPr>
          </a:p>
        </p:txBody>
      </p:sp>
      <p:sp>
        <p:nvSpPr>
          <p:cNvPr id="3" name="コンテンツ プレースホルダ 2"/>
          <p:cNvSpPr>
            <a:spLocks noGrp="1"/>
          </p:cNvSpPr>
          <p:nvPr>
            <p:ph idx="1"/>
          </p:nvPr>
        </p:nvSpPr>
        <p:spPr>
          <a:xfrm>
            <a:off x="539552" y="980728"/>
            <a:ext cx="7918648" cy="5281960"/>
          </a:xfrm>
        </p:spPr>
        <p:txBody>
          <a:bodyPr/>
          <a:lstStyle/>
          <a:p>
            <a:pPr>
              <a:buNone/>
            </a:pPr>
            <a:r>
              <a:rPr lang="en-US" altLang="ja-JP" sz="2800" dirty="0" smtClean="0"/>
              <a:t>ASEAN+3 Integration </a:t>
            </a:r>
          </a:p>
          <a:p>
            <a:pPr>
              <a:buNone/>
            </a:pPr>
            <a:r>
              <a:rPr lang="en-US" altLang="ja-JP" sz="2800" dirty="0" smtClean="0"/>
              <a:t>as a noodle ball or sandwich?</a:t>
            </a:r>
            <a:endParaRPr kumimoji="1" lang="en-US" altLang="ja-JP" sz="2800" dirty="0" smtClean="0"/>
          </a:p>
          <a:p>
            <a:pPr>
              <a:buNone/>
            </a:pPr>
            <a:endParaRPr kumimoji="1" lang="ja-JP" altLang="en-US" dirty="0"/>
          </a:p>
        </p:txBody>
      </p:sp>
      <p:sp>
        <p:nvSpPr>
          <p:cNvPr id="4" name="円/楕円 3"/>
          <p:cNvSpPr/>
          <p:nvPr/>
        </p:nvSpPr>
        <p:spPr bwMode="auto">
          <a:xfrm>
            <a:off x="1182085" y="5085184"/>
            <a:ext cx="2658757" cy="1274440"/>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tx1"/>
                </a:solidFill>
                <a:effectLst/>
                <a:latin typeface="Times New Roman" pitchFamily="18" charset="0"/>
                <a:ea typeface="ＭＳ Ｐゴシック" pitchFamily="50" charset="-128"/>
              </a:rPr>
              <a:t>ASEAN</a:t>
            </a:r>
            <a:endParaRPr kumimoji="1" lang="ja-JP" altLang="en-US" sz="28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5" name="円/楕円 4"/>
          <p:cNvSpPr/>
          <p:nvPr/>
        </p:nvSpPr>
        <p:spPr bwMode="auto">
          <a:xfrm>
            <a:off x="849740" y="3212976"/>
            <a:ext cx="844062" cy="914400"/>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r>
              <a:rPr lang="en-US" altLang="ja-JP" sz="2200" dirty="0" smtClean="0">
                <a:latin typeface="Times New Roman" pitchFamily="18" charset="0"/>
              </a:rPr>
              <a:t>C</a:t>
            </a:r>
            <a:endParaRPr kumimoji="1" lang="ja-JP" altLang="en-US" sz="22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6" name="円/楕円 5"/>
          <p:cNvSpPr/>
          <p:nvPr/>
        </p:nvSpPr>
        <p:spPr bwMode="auto">
          <a:xfrm>
            <a:off x="1979712" y="2564904"/>
            <a:ext cx="844062" cy="914400"/>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r>
              <a:rPr lang="en-US" altLang="ja-JP" sz="2200" dirty="0" smtClean="0">
                <a:latin typeface="Times New Roman" pitchFamily="18" charset="0"/>
              </a:rPr>
              <a:t>K</a:t>
            </a:r>
            <a:endParaRPr kumimoji="1" lang="ja-JP" altLang="en-US" sz="22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7" name="円/楕円 6"/>
          <p:cNvSpPr/>
          <p:nvPr/>
        </p:nvSpPr>
        <p:spPr bwMode="auto">
          <a:xfrm>
            <a:off x="3176152" y="3284984"/>
            <a:ext cx="844062" cy="914400"/>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r>
              <a:rPr lang="en-US" altLang="ja-JP" sz="2200" dirty="0" smtClean="0">
                <a:latin typeface="Times New Roman" pitchFamily="18" charset="0"/>
              </a:rPr>
              <a:t>J</a:t>
            </a:r>
            <a:endParaRPr kumimoji="1" lang="ja-JP" altLang="en-US" sz="22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4" name="円/楕円 13"/>
          <p:cNvSpPr/>
          <p:nvPr/>
        </p:nvSpPr>
        <p:spPr bwMode="auto">
          <a:xfrm>
            <a:off x="5635503" y="2852936"/>
            <a:ext cx="2592288" cy="1346448"/>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r>
              <a:rPr lang="en-US" altLang="ja-JP" sz="2800" dirty="0" smtClean="0">
                <a:latin typeface="Times New Roman" pitchFamily="18" charset="0"/>
              </a:rPr>
              <a:t>CKJ</a:t>
            </a:r>
            <a:endParaRPr kumimoji="1" lang="ja-JP" altLang="en-US" sz="28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5" name="円/楕円 14"/>
          <p:cNvSpPr/>
          <p:nvPr/>
        </p:nvSpPr>
        <p:spPr bwMode="auto">
          <a:xfrm>
            <a:off x="5701972" y="5013176"/>
            <a:ext cx="2658757" cy="1418456"/>
          </a:xfrm>
          <a:prstGeom prst="ellipse">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smtClean="0">
                <a:ln>
                  <a:noFill/>
                </a:ln>
                <a:solidFill>
                  <a:schemeClr val="tx1"/>
                </a:solidFill>
                <a:effectLst/>
                <a:latin typeface="Times New Roman" pitchFamily="18" charset="0"/>
                <a:ea typeface="ＭＳ Ｐゴシック" pitchFamily="50" charset="-128"/>
              </a:rPr>
              <a:t>ASEAN</a:t>
            </a:r>
            <a:endParaRPr kumimoji="1" lang="ja-JP" altLang="en-US" sz="2800" b="1" i="0" u="none" strike="noStrike" cap="none" normalizeH="0" baseline="0" dirty="0" smtClean="0">
              <a:ln>
                <a:noFill/>
              </a:ln>
              <a:solidFill>
                <a:schemeClr val="tx1"/>
              </a:solidFill>
              <a:effectLst/>
              <a:latin typeface="Times New Roman" pitchFamily="18" charset="0"/>
              <a:ea typeface="ＭＳ Ｐゴシック" pitchFamily="50" charset="-128"/>
            </a:endParaRPr>
          </a:p>
        </p:txBody>
      </p:sp>
      <p:sp>
        <p:nvSpPr>
          <p:cNvPr id="16" name="上下矢印 15"/>
          <p:cNvSpPr/>
          <p:nvPr/>
        </p:nvSpPr>
        <p:spPr bwMode="auto">
          <a:xfrm>
            <a:off x="6831943" y="4005064"/>
            <a:ext cx="447353" cy="1216152"/>
          </a:xfrm>
          <a:prstGeom prst="upDownArrow">
            <a:avLst/>
          </a:prstGeom>
          <a:solidFill>
            <a:srgbClr val="FFFFCC"/>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762000" rtl="0" eaLnBrk="1" fontAlgn="base" latinLnBrk="0" hangingPunct="1">
              <a:lnSpc>
                <a:spcPct val="100000"/>
              </a:lnSpc>
              <a:spcBef>
                <a:spcPct val="0"/>
              </a:spcBef>
              <a:spcAft>
                <a:spcPct val="0"/>
              </a:spcAft>
              <a:buClrTx/>
              <a:buSzTx/>
              <a:buFontTx/>
              <a:buNone/>
              <a:tabLst/>
            </a:pPr>
            <a:endParaRPr kumimoji="1" lang="ja-JP" altLang="en-US" sz="2200" b="1"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20" name="直線矢印コネクタ 19"/>
          <p:cNvCxnSpPr/>
          <p:nvPr/>
        </p:nvCxnSpPr>
        <p:spPr bwMode="auto">
          <a:xfrm flipH="1" flipV="1">
            <a:off x="1447960" y="4077072"/>
            <a:ext cx="398814" cy="1080120"/>
          </a:xfrm>
          <a:prstGeom prst="straightConnector1">
            <a:avLst/>
          </a:prstGeom>
          <a:solidFill>
            <a:srgbClr val="FFFFCC"/>
          </a:solidFill>
          <a:ln w="9525" cap="flat" cmpd="sng" algn="ctr">
            <a:solidFill>
              <a:srgbClr val="000000"/>
            </a:solidFill>
            <a:prstDash val="solid"/>
            <a:round/>
            <a:headEnd type="none" w="med" len="med"/>
            <a:tailEnd type="arrow"/>
          </a:ln>
          <a:effectLst/>
        </p:spPr>
      </p:cxnSp>
      <p:cxnSp>
        <p:nvCxnSpPr>
          <p:cNvPr id="25" name="直線矢印コネクタ 24"/>
          <p:cNvCxnSpPr>
            <a:stCxn id="4" idx="0"/>
          </p:cNvCxnSpPr>
          <p:nvPr/>
        </p:nvCxnSpPr>
        <p:spPr bwMode="auto">
          <a:xfrm flipH="1" flipV="1">
            <a:off x="2444994" y="3501008"/>
            <a:ext cx="66469" cy="1584176"/>
          </a:xfrm>
          <a:prstGeom prst="straightConnector1">
            <a:avLst/>
          </a:prstGeom>
          <a:solidFill>
            <a:srgbClr val="FFFFCC"/>
          </a:solidFill>
          <a:ln w="9525" cap="flat" cmpd="sng" algn="ctr">
            <a:solidFill>
              <a:srgbClr val="000000"/>
            </a:solidFill>
            <a:prstDash val="solid"/>
            <a:round/>
            <a:headEnd type="none" w="med" len="med"/>
            <a:tailEnd type="arrow"/>
          </a:ln>
          <a:effectLst/>
        </p:spPr>
      </p:cxnSp>
      <p:cxnSp>
        <p:nvCxnSpPr>
          <p:cNvPr id="30" name="直線矢印コネクタ 29"/>
          <p:cNvCxnSpPr>
            <a:endCxn id="7" idx="4"/>
          </p:cNvCxnSpPr>
          <p:nvPr/>
        </p:nvCxnSpPr>
        <p:spPr bwMode="auto">
          <a:xfrm flipV="1">
            <a:off x="3242621" y="4199384"/>
            <a:ext cx="355562" cy="957808"/>
          </a:xfrm>
          <a:prstGeom prst="straightConnector1">
            <a:avLst/>
          </a:prstGeom>
          <a:solidFill>
            <a:srgbClr val="FFFFCC"/>
          </a:solidFill>
          <a:ln w="9525" cap="flat" cmpd="sng" algn="ctr">
            <a:solidFill>
              <a:srgbClr val="0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611188" y="260350"/>
            <a:ext cx="7772400" cy="1143000"/>
          </a:xfrm>
        </p:spPr>
        <p:txBody>
          <a:bodyPr anchor="b"/>
          <a:lstStyle/>
          <a:p>
            <a:r>
              <a:rPr lang="en-CA" altLang="ja-JP" sz="4000" smtClean="0"/>
              <a:t>Inbound Mobile Students</a:t>
            </a:r>
            <a:r>
              <a:rPr lang="en-CA" altLang="ja-JP" sz="2400" smtClean="0"/>
              <a:t/>
            </a:r>
            <a:br>
              <a:rPr lang="en-CA" altLang="ja-JP" sz="2400" smtClean="0"/>
            </a:br>
            <a:r>
              <a:rPr lang="en-CA" altLang="ja-JP" sz="2400" smtClean="0"/>
              <a:t>to Three Asian Countries</a:t>
            </a:r>
          </a:p>
        </p:txBody>
      </p:sp>
      <p:graphicFrame>
        <p:nvGraphicFramePr>
          <p:cNvPr id="12345" name="Group 57"/>
          <p:cNvGraphicFramePr>
            <a:graphicFrameLocks noGrp="1"/>
          </p:cNvGraphicFramePr>
          <p:nvPr>
            <p:ph idx="1"/>
          </p:nvPr>
        </p:nvGraphicFramePr>
        <p:xfrm>
          <a:off x="395288" y="1600200"/>
          <a:ext cx="8291512" cy="3925889"/>
        </p:xfrm>
        <a:graphic>
          <a:graphicData uri="http://schemas.openxmlformats.org/drawingml/2006/table">
            <a:tbl>
              <a:tblPr/>
              <a:tblGrid>
                <a:gridCol w="1068387"/>
                <a:gridCol w="1562100"/>
                <a:gridCol w="1808163"/>
                <a:gridCol w="1808162"/>
                <a:gridCol w="2044700"/>
              </a:tblGrid>
              <a:tr h="5334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ＭＳ ゴシック" pitchFamily="49" charset="-128"/>
                          <a:ea typeface="ＭＳ ゴシック" pitchFamily="49" charset="-128"/>
                        </a:rPr>
                        <a:t>　</a:t>
                      </a:r>
                      <a:endParaRPr kumimoji="1" lang="ja-JP" altLang="en-US" sz="18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ゴシック" pitchFamily="49" charset="-128"/>
                          <a:ea typeface="ＭＳ ゴシック" pitchFamily="49" charset="-128"/>
                        </a:rPr>
                        <a:t>     </a:t>
                      </a:r>
                      <a:r>
                        <a:rPr kumimoji="1" lang="en-US" altLang="ja-JP" sz="1800" b="0" i="0" u="none" strike="noStrike" cap="none" normalizeH="0" baseline="0" smtClean="0">
                          <a:ln>
                            <a:noFill/>
                          </a:ln>
                          <a:solidFill>
                            <a:schemeClr val="tx1"/>
                          </a:solidFill>
                          <a:effectLst/>
                          <a:latin typeface="ＭＳ ゴシック" pitchFamily="49" charset="-128"/>
                          <a:ea typeface="ＭＳ ゴシック" pitchFamily="49" charset="-128"/>
                        </a:rPr>
                        <a:t>1986</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ゴシック" pitchFamily="49" charset="-128"/>
                          <a:ea typeface="ＭＳ ゴシック" pitchFamily="49" charset="-128"/>
                        </a:rPr>
                        <a:t>1996</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en-US" altLang="ja-JP" sz="1800" b="0" i="0" u="none" strike="noStrike" cap="none" normalizeH="0" baseline="0" dirty="0" smtClean="0">
                          <a:ln>
                            <a:noFill/>
                          </a:ln>
                          <a:solidFill>
                            <a:schemeClr val="tx1"/>
                          </a:solidFill>
                          <a:effectLst/>
                          <a:latin typeface="ＭＳ ゴシック" pitchFamily="49" charset="-128"/>
                          <a:ea typeface="ＭＳ ゴシック" pitchFamily="49" charset="-128"/>
                        </a:rPr>
                        <a:t>2010</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en-US" altLang="ja-JP" sz="1800" b="0" i="0" u="none" strike="noStrike" cap="none" normalizeH="0" baseline="0" dirty="0" smtClean="0">
                          <a:ln>
                            <a:noFill/>
                          </a:ln>
                          <a:solidFill>
                            <a:schemeClr val="tx1"/>
                          </a:solidFill>
                          <a:effectLst/>
                          <a:latin typeface="ＭＳ ゴシック" pitchFamily="49" charset="-128"/>
                          <a:ea typeface="ＭＳ ゴシック" pitchFamily="49" charset="-128"/>
                        </a:rPr>
                        <a:t>2010/1986</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04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ゴシック" pitchFamily="49" charset="-128"/>
                          <a:ea typeface="ＭＳ ゴシック" pitchFamily="49" charset="-128"/>
                        </a:rPr>
                        <a:t>China</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ゴシック" pitchFamily="49" charset="-128"/>
                          <a:ea typeface="ＭＳ ゴシック" pitchFamily="49" charset="-128"/>
                        </a:rPr>
                        <a:t>6,174</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ゴシック" pitchFamily="49" charset="-128"/>
                          <a:ea typeface="ＭＳ ゴシック" pitchFamily="49" charset="-128"/>
                        </a:rPr>
                        <a:t>41,211</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ＭＳ ゴシック" pitchFamily="49" charset="-128"/>
                          <a:ea typeface="ＭＳ ゴシック" pitchFamily="49" charset="-128"/>
                        </a:rPr>
                        <a:t>238,184</a:t>
                      </a:r>
                      <a:r>
                        <a:rPr kumimoji="1" lang="en-US" altLang="ja-JP" sz="1050" b="0" i="0" u="none" strike="noStrike" cap="none" normalizeH="0" baseline="0" dirty="0" smtClean="0">
                          <a:ln>
                            <a:noFill/>
                          </a:ln>
                          <a:solidFill>
                            <a:schemeClr val="tx1"/>
                          </a:solidFill>
                          <a:effectLst/>
                          <a:latin typeface="ＭＳ ゴシック" pitchFamily="49" charset="-128"/>
                          <a:ea typeface="ＭＳ ゴシック" pitchFamily="49" charset="-128"/>
                        </a:rPr>
                        <a:t>(2009)</a:t>
                      </a:r>
                      <a:endParaRPr kumimoji="1" lang="en-US" altLang="ja-JP" sz="18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ＭＳ ゴシック" pitchFamily="49" charset="-128"/>
                          <a:ea typeface="ＭＳ ゴシック" pitchFamily="49" charset="-128"/>
                        </a:rPr>
                        <a:t>38.578</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0398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ゴシック" pitchFamily="49" charset="-128"/>
                          <a:ea typeface="ＭＳ ゴシック" pitchFamily="49" charset="-128"/>
                        </a:rPr>
                        <a:t>Korea</a:t>
                      </a: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ゴシック" pitchFamily="49" charset="-128"/>
                          <a:ea typeface="ＭＳ ゴシック" pitchFamily="49" charset="-128"/>
                        </a:rPr>
                        <a:t>1,309</a:t>
                      </a: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ゴシック" pitchFamily="49" charset="-128"/>
                          <a:ea typeface="ＭＳ ゴシック" pitchFamily="49" charset="-128"/>
                        </a:rPr>
                        <a:t>2,143</a:t>
                      </a: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ＭＳ ゴシック" pitchFamily="49" charset="-128"/>
                          <a:ea typeface="ＭＳ ゴシック" pitchFamily="49" charset="-128"/>
                        </a:rPr>
                        <a:t>59,194</a:t>
                      </a: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ＭＳ ゴシック" pitchFamily="49" charset="-128"/>
                          <a:ea typeface="ＭＳ ゴシック" pitchFamily="49" charset="-128"/>
                        </a:rPr>
                        <a:t>45.221</a:t>
                      </a:r>
                    </a:p>
                  </a:txBody>
                  <a:tcPr anchor="b" horzOverflow="overflow">
                    <a:lnL>
                      <a:noFill/>
                    </a:lnL>
                    <a:lnR>
                      <a:noFill/>
                    </a:lnR>
                    <a:lnT>
                      <a:noFill/>
                    </a:lnT>
                    <a:lnB>
                      <a:noFill/>
                    </a:lnB>
                    <a:lnTlToBr>
                      <a:noFill/>
                    </a:lnTlToBr>
                    <a:lnBlToTr>
                      <a:noFill/>
                    </a:lnBlToTr>
                    <a:noFill/>
                  </a:tcPr>
                </a:tc>
              </a:tr>
              <a:tr h="1008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ゴシック" pitchFamily="49" charset="-128"/>
                          <a:ea typeface="ＭＳ ゴシック" pitchFamily="49" charset="-128"/>
                        </a:rPr>
                        <a:t>Japan</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ゴシック" pitchFamily="49" charset="-128"/>
                          <a:ea typeface="ＭＳ ゴシック" pitchFamily="49" charset="-128"/>
                        </a:rPr>
                        <a:t>14,960</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ゴシック" pitchFamily="49" charset="-128"/>
                          <a:ea typeface="ＭＳ ゴシック" pitchFamily="49" charset="-128"/>
                        </a:rPr>
                        <a:t>53,511</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ＭＳ ゴシック" pitchFamily="49" charset="-128"/>
                          <a:ea typeface="ＭＳ ゴシック" pitchFamily="49" charset="-128"/>
                        </a:rPr>
                        <a:t>141,599</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ＭＳ ゴシック" pitchFamily="49" charset="-128"/>
                          <a:ea typeface="ＭＳ ゴシック" pitchFamily="49" charset="-128"/>
                        </a:rPr>
                        <a:t>9.465</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584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ゴシック" pitchFamily="49" charset="-128"/>
                          <a:ea typeface="ＭＳ ゴシック" pitchFamily="49" charset="-128"/>
                        </a:rPr>
                        <a:t>Total</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ゴシック" pitchFamily="49" charset="-128"/>
                          <a:ea typeface="ＭＳ ゴシック" pitchFamily="49" charset="-128"/>
                        </a:rPr>
                        <a:t>20,612</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ゴシック" pitchFamily="49" charset="-128"/>
                          <a:ea typeface="ＭＳ ゴシック" pitchFamily="49" charset="-128"/>
                        </a:rPr>
                        <a:t>78,409</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ＭＳ ゴシック" pitchFamily="49" charset="-128"/>
                          <a:ea typeface="ＭＳ ゴシック" pitchFamily="49" charset="-128"/>
                        </a:rPr>
                        <a:t>438,977</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ＭＳ ゴシック" pitchFamily="49" charset="-128"/>
                          <a:ea typeface="ＭＳ ゴシック" pitchFamily="49" charset="-128"/>
                        </a:rPr>
                        <a:t>21.297</a:t>
                      </a: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09" name="Slide Number Placeholder 4"/>
          <p:cNvSpPr txBox="1">
            <a:spLocks noGrp="1"/>
          </p:cNvSpPr>
          <p:nvPr/>
        </p:nvSpPr>
        <p:spPr bwMode="auto">
          <a:xfrm>
            <a:off x="0" y="6194425"/>
            <a:ext cx="1447800" cy="663575"/>
          </a:xfrm>
          <a:prstGeom prst="rect">
            <a:avLst/>
          </a:prstGeom>
          <a:noFill/>
          <a:ln>
            <a:miter lim="800000"/>
            <a:headEnd/>
            <a:tailEnd/>
          </a:ln>
        </p:spPr>
        <p:txBody>
          <a:bodyPr/>
          <a:lstStyle/>
          <a:p>
            <a:pPr>
              <a:defRPr/>
            </a:pPr>
            <a:fld id="{9FD7FBB1-96C6-4078-B712-D7A0E2310D67}" type="slidenum">
              <a:rPr lang="en-CA" altLang="ja-JP" sz="2000">
                <a:solidFill>
                  <a:schemeClr val="bg1"/>
                </a:solidFill>
                <a:latin typeface="+mn-lt"/>
                <a:ea typeface="+mn-ea"/>
              </a:rPr>
              <a:pPr>
                <a:defRPr/>
              </a:pPr>
              <a:t>5</a:t>
            </a:fld>
            <a:endParaRPr lang="en-CA" altLang="ja-JP" sz="2000">
              <a:solidFill>
                <a:schemeClr val="bg1"/>
              </a:solidFill>
              <a:latin typeface="+mn-lt"/>
              <a:ea typeface="+mn-ea"/>
            </a:endParaRPr>
          </a:p>
        </p:txBody>
      </p:sp>
      <p:sp>
        <p:nvSpPr>
          <p:cNvPr id="27682" name="Text Box 34"/>
          <p:cNvSpPr txBox="1">
            <a:spLocks noChangeArrowheads="1"/>
          </p:cNvSpPr>
          <p:nvPr/>
        </p:nvSpPr>
        <p:spPr bwMode="auto">
          <a:xfrm>
            <a:off x="323850" y="404813"/>
            <a:ext cx="184150" cy="366712"/>
          </a:xfrm>
          <a:prstGeom prst="rect">
            <a:avLst/>
          </a:prstGeom>
          <a:noFill/>
          <a:ln w="9525">
            <a:noFill/>
            <a:miter lim="800000"/>
            <a:headEnd/>
            <a:tailEnd/>
          </a:ln>
        </p:spPr>
        <p:txBody>
          <a:bodyPr wrap="none">
            <a:spAutoFit/>
          </a:bodyPr>
          <a:lstStyle/>
          <a:p>
            <a:endParaRPr lang="ja-JP" altLang="en-US" sz="1800"/>
          </a:p>
        </p:txBody>
      </p:sp>
      <p:sp>
        <p:nvSpPr>
          <p:cNvPr id="27683" name="Text Box 35"/>
          <p:cNvSpPr txBox="1">
            <a:spLocks noChangeArrowheads="1"/>
          </p:cNvSpPr>
          <p:nvPr/>
        </p:nvSpPr>
        <p:spPr bwMode="auto">
          <a:xfrm>
            <a:off x="457200" y="5638800"/>
            <a:ext cx="5189241" cy="1077218"/>
          </a:xfrm>
          <a:prstGeom prst="rect">
            <a:avLst/>
          </a:prstGeom>
          <a:noFill/>
          <a:ln w="9525">
            <a:noFill/>
            <a:miter lim="800000"/>
            <a:headEnd/>
            <a:tailEnd/>
          </a:ln>
        </p:spPr>
        <p:txBody>
          <a:bodyPr wrap="none">
            <a:spAutoFit/>
          </a:bodyPr>
          <a:lstStyle/>
          <a:p>
            <a:r>
              <a:rPr lang="en-US" altLang="ja-JP" sz="1600" dirty="0"/>
              <a:t>Source: * UNESCO Statistical Yearbook (1988)</a:t>
            </a:r>
          </a:p>
          <a:p>
            <a:r>
              <a:rPr lang="en-US" altLang="ja-JP" sz="1600" dirty="0"/>
              <a:t>             ** UNESCO Statistical Yearbook (1998)</a:t>
            </a:r>
          </a:p>
          <a:p>
            <a:r>
              <a:rPr lang="en-US" altLang="ja-JP" sz="1600" dirty="0"/>
              <a:t>             *** UNESCO Global Education Digest (</a:t>
            </a:r>
            <a:r>
              <a:rPr lang="en-US" altLang="ja-JP" sz="1600" dirty="0" smtClean="0"/>
              <a:t>2012)</a:t>
            </a:r>
            <a:endParaRPr lang="en-US" altLang="ja-JP" sz="1600" dirty="0"/>
          </a:p>
          <a:p>
            <a:r>
              <a:rPr lang="en-US" altLang="ja-JP" sz="1600" dirty="0"/>
              <a:t>            **** Chinese Ministry of Education (</a:t>
            </a:r>
            <a:r>
              <a:rPr lang="en-US" altLang="ja-JP" sz="1600" dirty="0" smtClean="0"/>
              <a:t>2010)</a:t>
            </a:r>
            <a:endParaRPr lang="en-US" altLang="ja-JP" sz="1600" dirty="0"/>
          </a:p>
        </p:txBody>
      </p:sp>
      <p:sp>
        <p:nvSpPr>
          <p:cNvPr id="27684" name="Text Box 36"/>
          <p:cNvSpPr txBox="1">
            <a:spLocks noChangeArrowheads="1"/>
          </p:cNvSpPr>
          <p:nvPr/>
        </p:nvSpPr>
        <p:spPr bwMode="auto">
          <a:xfrm>
            <a:off x="4695825" y="6170613"/>
            <a:ext cx="184150" cy="366712"/>
          </a:xfrm>
          <a:prstGeom prst="rect">
            <a:avLst/>
          </a:prstGeom>
          <a:noFill/>
          <a:ln w="9525">
            <a:noFill/>
            <a:miter lim="800000"/>
            <a:headEnd/>
            <a:tailEnd/>
          </a:ln>
        </p:spPr>
        <p:txBody>
          <a:bodyPr wrap="none">
            <a:spAutoFit/>
          </a:bodyPr>
          <a:lstStyle/>
          <a:p>
            <a:endParaRPr lang="ja-JP" altLang="en-US" sz="1800"/>
          </a:p>
        </p:txBody>
      </p:sp>
      <p:sp>
        <p:nvSpPr>
          <p:cNvPr id="27685" name="Text Box 37"/>
          <p:cNvSpPr txBox="1">
            <a:spLocks noChangeArrowheads="1"/>
          </p:cNvSpPr>
          <p:nvPr/>
        </p:nvSpPr>
        <p:spPr bwMode="auto">
          <a:xfrm>
            <a:off x="3059113" y="4365625"/>
            <a:ext cx="273050" cy="366713"/>
          </a:xfrm>
          <a:prstGeom prst="rect">
            <a:avLst/>
          </a:prstGeom>
          <a:noFill/>
          <a:ln w="9525">
            <a:noFill/>
            <a:miter lim="800000"/>
            <a:headEnd/>
            <a:tailEnd/>
          </a:ln>
        </p:spPr>
        <p:txBody>
          <a:bodyPr wrap="none">
            <a:spAutoFit/>
          </a:bodyPr>
          <a:lstStyle/>
          <a:p>
            <a:r>
              <a:rPr lang="ja-JP" altLang="en-US" sz="1800"/>
              <a:t>*</a:t>
            </a:r>
          </a:p>
        </p:txBody>
      </p:sp>
      <p:sp>
        <p:nvSpPr>
          <p:cNvPr id="27686" name="Text Box 38"/>
          <p:cNvSpPr txBox="1">
            <a:spLocks noChangeArrowheads="1"/>
          </p:cNvSpPr>
          <p:nvPr/>
        </p:nvSpPr>
        <p:spPr bwMode="auto">
          <a:xfrm>
            <a:off x="2916238" y="3357563"/>
            <a:ext cx="273050" cy="366712"/>
          </a:xfrm>
          <a:prstGeom prst="rect">
            <a:avLst/>
          </a:prstGeom>
          <a:noFill/>
          <a:ln w="9525">
            <a:noFill/>
            <a:miter lim="800000"/>
            <a:headEnd/>
            <a:tailEnd/>
          </a:ln>
        </p:spPr>
        <p:txBody>
          <a:bodyPr wrap="none">
            <a:spAutoFit/>
          </a:bodyPr>
          <a:lstStyle/>
          <a:p>
            <a:r>
              <a:rPr lang="ja-JP" altLang="en-US" sz="1800"/>
              <a:t>*</a:t>
            </a:r>
          </a:p>
        </p:txBody>
      </p:sp>
      <p:sp>
        <p:nvSpPr>
          <p:cNvPr id="27687" name="Text Box 39"/>
          <p:cNvSpPr txBox="1">
            <a:spLocks noChangeArrowheads="1"/>
          </p:cNvSpPr>
          <p:nvPr/>
        </p:nvSpPr>
        <p:spPr bwMode="auto">
          <a:xfrm>
            <a:off x="2843213" y="2349500"/>
            <a:ext cx="539750" cy="366713"/>
          </a:xfrm>
          <a:prstGeom prst="rect">
            <a:avLst/>
          </a:prstGeom>
          <a:noFill/>
          <a:ln w="9525">
            <a:noFill/>
            <a:miter lim="800000"/>
            <a:headEnd/>
            <a:tailEnd/>
          </a:ln>
        </p:spPr>
        <p:txBody>
          <a:bodyPr wrap="none">
            <a:spAutoFit/>
          </a:bodyPr>
          <a:lstStyle/>
          <a:p>
            <a:r>
              <a:rPr lang="ja-JP" altLang="en-US" sz="1800"/>
              <a:t>****</a:t>
            </a:r>
          </a:p>
        </p:txBody>
      </p:sp>
      <p:sp>
        <p:nvSpPr>
          <p:cNvPr id="27688" name="Text Box 40"/>
          <p:cNvSpPr txBox="1">
            <a:spLocks noChangeArrowheads="1"/>
          </p:cNvSpPr>
          <p:nvPr/>
        </p:nvSpPr>
        <p:spPr bwMode="auto">
          <a:xfrm>
            <a:off x="6443663" y="2276475"/>
            <a:ext cx="539750" cy="366713"/>
          </a:xfrm>
          <a:prstGeom prst="rect">
            <a:avLst/>
          </a:prstGeom>
          <a:noFill/>
          <a:ln w="9525">
            <a:noFill/>
            <a:miter lim="800000"/>
            <a:headEnd/>
            <a:tailEnd/>
          </a:ln>
        </p:spPr>
        <p:txBody>
          <a:bodyPr wrap="none">
            <a:spAutoFit/>
          </a:bodyPr>
          <a:lstStyle/>
          <a:p>
            <a:r>
              <a:rPr lang="ja-JP" altLang="en-US" sz="1800"/>
              <a:t>****</a:t>
            </a:r>
          </a:p>
        </p:txBody>
      </p:sp>
      <p:sp>
        <p:nvSpPr>
          <p:cNvPr id="27689" name="Text Box 41"/>
          <p:cNvSpPr txBox="1">
            <a:spLocks noChangeArrowheads="1"/>
          </p:cNvSpPr>
          <p:nvPr/>
        </p:nvSpPr>
        <p:spPr bwMode="auto">
          <a:xfrm>
            <a:off x="4716463" y="3357563"/>
            <a:ext cx="361950" cy="366712"/>
          </a:xfrm>
          <a:prstGeom prst="rect">
            <a:avLst/>
          </a:prstGeom>
          <a:noFill/>
          <a:ln w="9525">
            <a:noFill/>
            <a:miter lim="800000"/>
            <a:headEnd/>
            <a:tailEnd/>
          </a:ln>
        </p:spPr>
        <p:txBody>
          <a:bodyPr>
            <a:spAutoFit/>
          </a:bodyPr>
          <a:lstStyle/>
          <a:p>
            <a:r>
              <a:rPr lang="ja-JP" altLang="en-US" sz="1800"/>
              <a:t>**</a:t>
            </a:r>
          </a:p>
        </p:txBody>
      </p:sp>
      <p:sp>
        <p:nvSpPr>
          <p:cNvPr id="27690" name="Text Box 42"/>
          <p:cNvSpPr txBox="1">
            <a:spLocks noChangeArrowheads="1"/>
          </p:cNvSpPr>
          <p:nvPr/>
        </p:nvSpPr>
        <p:spPr bwMode="auto">
          <a:xfrm>
            <a:off x="4787900" y="4365625"/>
            <a:ext cx="361950" cy="366713"/>
          </a:xfrm>
          <a:prstGeom prst="rect">
            <a:avLst/>
          </a:prstGeom>
          <a:noFill/>
          <a:ln w="9525">
            <a:noFill/>
            <a:miter lim="800000"/>
            <a:headEnd/>
            <a:tailEnd/>
          </a:ln>
        </p:spPr>
        <p:txBody>
          <a:bodyPr wrap="none">
            <a:spAutoFit/>
          </a:bodyPr>
          <a:lstStyle/>
          <a:p>
            <a:r>
              <a:rPr lang="ja-JP" altLang="en-US" sz="1800"/>
              <a:t>**</a:t>
            </a:r>
          </a:p>
        </p:txBody>
      </p:sp>
      <p:sp>
        <p:nvSpPr>
          <p:cNvPr id="27691" name="Text Box 43"/>
          <p:cNvSpPr txBox="1">
            <a:spLocks noChangeArrowheads="1"/>
          </p:cNvSpPr>
          <p:nvPr/>
        </p:nvSpPr>
        <p:spPr bwMode="auto">
          <a:xfrm>
            <a:off x="6588125" y="3284538"/>
            <a:ext cx="450850" cy="366712"/>
          </a:xfrm>
          <a:prstGeom prst="rect">
            <a:avLst/>
          </a:prstGeom>
          <a:noFill/>
          <a:ln w="9525">
            <a:noFill/>
            <a:miter lim="800000"/>
            <a:headEnd/>
            <a:tailEnd/>
          </a:ln>
        </p:spPr>
        <p:txBody>
          <a:bodyPr wrap="none">
            <a:spAutoFit/>
          </a:bodyPr>
          <a:lstStyle/>
          <a:p>
            <a:r>
              <a:rPr lang="ja-JP" altLang="en-US" sz="1800"/>
              <a:t>***</a:t>
            </a:r>
          </a:p>
        </p:txBody>
      </p:sp>
      <p:sp>
        <p:nvSpPr>
          <p:cNvPr id="27692" name="Text Box 44"/>
          <p:cNvSpPr txBox="1">
            <a:spLocks noChangeArrowheads="1"/>
          </p:cNvSpPr>
          <p:nvPr/>
        </p:nvSpPr>
        <p:spPr bwMode="auto">
          <a:xfrm>
            <a:off x="6659563" y="4365625"/>
            <a:ext cx="450850" cy="366713"/>
          </a:xfrm>
          <a:prstGeom prst="rect">
            <a:avLst/>
          </a:prstGeom>
          <a:noFill/>
          <a:ln w="9525">
            <a:noFill/>
            <a:miter lim="800000"/>
            <a:headEnd/>
            <a:tailEnd/>
          </a:ln>
        </p:spPr>
        <p:txBody>
          <a:bodyPr wrap="none">
            <a:spAutoFit/>
          </a:bodyPr>
          <a:lstStyle/>
          <a:p>
            <a:r>
              <a:rPr lang="ja-JP" altLang="en-US" sz="1800"/>
              <a:t>***</a:t>
            </a:r>
          </a:p>
        </p:txBody>
      </p:sp>
      <p:sp>
        <p:nvSpPr>
          <p:cNvPr id="27693" name="Text Box 45"/>
          <p:cNvSpPr txBox="1">
            <a:spLocks noChangeArrowheads="1"/>
          </p:cNvSpPr>
          <p:nvPr/>
        </p:nvSpPr>
        <p:spPr bwMode="auto">
          <a:xfrm>
            <a:off x="4572000" y="2276475"/>
            <a:ext cx="539750" cy="366713"/>
          </a:xfrm>
          <a:prstGeom prst="rect">
            <a:avLst/>
          </a:prstGeom>
          <a:noFill/>
          <a:ln w="9525">
            <a:noFill/>
            <a:miter lim="800000"/>
            <a:headEnd/>
            <a:tailEnd/>
          </a:ln>
        </p:spPr>
        <p:txBody>
          <a:bodyPr wrap="none">
            <a:spAutoFit/>
          </a:bodyPr>
          <a:lstStyle/>
          <a:p>
            <a:r>
              <a:rPr lang="ja-JP" altLang="en-US" sz="180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5483696"/>
          </a:xfrm>
        </p:spPr>
        <p:txBody>
          <a:bodyPr/>
          <a:lstStyle/>
          <a:p>
            <a:r>
              <a:rPr kumimoji="0" lang="en-US" altLang="ja-JP" sz="3200" dirty="0" smtClean="0"/>
              <a:t>JICA Research Institute</a:t>
            </a:r>
            <a:br>
              <a:rPr kumimoji="0" lang="en-US" altLang="ja-JP" sz="3200" dirty="0" smtClean="0"/>
            </a:br>
            <a:r>
              <a:rPr kumimoji="0" lang="en-US" altLang="ja-JP" sz="3200" dirty="0" smtClean="0"/>
              <a:t>Research Project (2009-2011) on</a:t>
            </a:r>
            <a:br>
              <a:rPr kumimoji="0" lang="en-US" altLang="ja-JP" sz="3200" dirty="0" smtClean="0"/>
            </a:br>
            <a:r>
              <a:rPr kumimoji="0" lang="en-US" altLang="ja-JP" sz="3200" dirty="0" smtClean="0"/>
              <a:t/>
            </a:r>
            <a:br>
              <a:rPr kumimoji="0" lang="en-US" altLang="ja-JP" sz="3200" dirty="0" smtClean="0"/>
            </a:br>
            <a:r>
              <a:rPr kumimoji="0" lang="en-US" altLang="ja-JP" sz="3200" dirty="0" smtClean="0"/>
              <a:t>“</a:t>
            </a:r>
            <a:r>
              <a:rPr lang="en-US" altLang="ja-JP" sz="3200" dirty="0" smtClean="0"/>
              <a:t>Political and Economic Implications of Cross-Border Higher Education in the Context of Asian Regional Integration</a:t>
            </a:r>
            <a:r>
              <a:rPr kumimoji="0" lang="en-US" altLang="ja-JP" sz="3200" dirty="0" smtClean="0"/>
              <a:t>”</a:t>
            </a:r>
            <a:r>
              <a:rPr kumimoji="0" lang="en-US" altLang="ja-JP" dirty="0" smtClean="0"/>
              <a:t/>
            </a:r>
            <a:br>
              <a:rPr kumimoji="0" lang="en-US" altLang="ja-JP" dirty="0" smtClean="0"/>
            </a:br>
            <a:endParaRPr kumimoji="1" lang="ja-JP" altLang="en-US" dirty="0"/>
          </a:p>
        </p:txBody>
      </p:sp>
      <p:sp>
        <p:nvSpPr>
          <p:cNvPr id="3" name="グラフ プレースホルダ 2"/>
          <p:cNvSpPr>
            <a:spLocks noGrp="1"/>
          </p:cNvSpPr>
          <p:nvPr>
            <p:ph type="chart" idx="1"/>
          </p:nvPr>
        </p:nvSpPr>
        <p:spPr>
          <a:xfrm>
            <a:off x="685800" y="2482552"/>
            <a:ext cx="7772400" cy="4114800"/>
          </a:xfrm>
        </p:spPr>
      </p:sp>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50</a:t>
            </a:fld>
            <a:endParaRPr lang="en-US" altLang="ja-JP"/>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5"/>
          <p:cNvSpPr>
            <a:spLocks noGrp="1"/>
          </p:cNvSpPr>
          <p:nvPr>
            <p:ph type="sldNum" sz="quarter" idx="12"/>
          </p:nvPr>
        </p:nvSpPr>
        <p:spPr/>
        <p:txBody>
          <a:bodyPr/>
          <a:lstStyle/>
          <a:p>
            <a:pPr>
              <a:defRPr/>
            </a:pPr>
            <a:fld id="{1FF12902-FDDC-4934-B863-C080C3354FC1}" type="slidenum">
              <a:rPr lang="ja-JP" altLang="en-US"/>
              <a:pPr>
                <a:defRPr/>
              </a:pPr>
              <a:t>51</a:t>
            </a:fld>
            <a:endParaRPr lang="en-US" altLang="ja-JP"/>
          </a:p>
        </p:txBody>
      </p:sp>
      <p:sp>
        <p:nvSpPr>
          <p:cNvPr id="45058" name="Rectangle 3"/>
          <p:cNvSpPr>
            <a:spLocks noGrp="1" noChangeArrowheads="1"/>
          </p:cNvSpPr>
          <p:nvPr>
            <p:ph type="body" idx="4294967295"/>
          </p:nvPr>
        </p:nvSpPr>
        <p:spPr>
          <a:xfrm>
            <a:off x="0" y="620713"/>
            <a:ext cx="8229600" cy="5246687"/>
          </a:xfrm>
        </p:spPr>
        <p:txBody>
          <a:bodyPr/>
          <a:lstStyle/>
          <a:p>
            <a:pPr eaLnBrk="1" hangingPunct="1">
              <a:buFont typeface="Wingdings" pitchFamily="2" charset="2"/>
              <a:buNone/>
            </a:pPr>
            <a:r>
              <a:rPr lang="en-US" altLang="ja-JP" b="1" dirty="0" smtClean="0">
                <a:latin typeface="Arial" charset="0"/>
              </a:rPr>
              <a:t>Research Core Team by JICA-RI </a:t>
            </a:r>
          </a:p>
        </p:txBody>
      </p:sp>
      <p:sp>
        <p:nvSpPr>
          <p:cNvPr id="45059" name="Rectangle 5"/>
          <p:cNvSpPr>
            <a:spLocks noChangeArrowheads="1"/>
          </p:cNvSpPr>
          <p:nvPr/>
        </p:nvSpPr>
        <p:spPr bwMode="auto">
          <a:xfrm>
            <a:off x="1692275" y="1412875"/>
            <a:ext cx="6321425" cy="2016125"/>
          </a:xfrm>
          <a:prstGeom prst="rect">
            <a:avLst/>
          </a:prstGeom>
          <a:solidFill>
            <a:srgbClr val="FFFF00"/>
          </a:solidFill>
          <a:ln w="9525">
            <a:solidFill>
              <a:schemeClr val="tx1"/>
            </a:solidFill>
            <a:miter lim="800000"/>
            <a:headEnd/>
            <a:tailEnd/>
          </a:ln>
        </p:spPr>
        <p:txBody>
          <a:bodyPr wrap="none" anchor="ctr"/>
          <a:lstStyle/>
          <a:p>
            <a:pPr algn="ctr"/>
            <a:r>
              <a:rPr kumimoji="0" lang="en-US" altLang="ja-JP" sz="3200"/>
              <a:t>JICA-RI Team</a:t>
            </a:r>
          </a:p>
          <a:p>
            <a:pPr algn="ctr"/>
            <a:r>
              <a:rPr kumimoji="0" lang="en-US" altLang="ja-JP" sz="2400" b="0"/>
              <a:t>Leader: </a:t>
            </a:r>
            <a:r>
              <a:rPr kumimoji="0" lang="en-US" altLang="ja-JP" sz="2400" b="0" i="1"/>
              <a:t>Kuroda &amp; Yuki</a:t>
            </a:r>
          </a:p>
          <a:p>
            <a:pPr algn="ctr"/>
            <a:r>
              <a:rPr kumimoji="0" lang="en-US" altLang="ja-JP" sz="2400" b="0"/>
              <a:t>Advisor/Member: </a:t>
            </a:r>
            <a:r>
              <a:rPr kumimoji="0" lang="en-US" altLang="ja-JP" sz="2400" b="0" i="1"/>
              <a:t>Yoshida &amp; Koda</a:t>
            </a:r>
          </a:p>
          <a:p>
            <a:pPr algn="ctr"/>
            <a:r>
              <a:rPr kumimoji="0" lang="en-US" altLang="ja-JP" sz="2400" b="0"/>
              <a:t>RA: </a:t>
            </a:r>
            <a:r>
              <a:rPr kumimoji="0" lang="en-US" altLang="ja-JP" sz="2400" b="0" i="1"/>
              <a:t>Kang &amp; Hong</a:t>
            </a:r>
          </a:p>
          <a:p>
            <a:pPr algn="ctr"/>
            <a:r>
              <a:rPr kumimoji="0" lang="en-US" altLang="ja-JP" sz="2400" b="0"/>
              <a:t> </a:t>
            </a:r>
          </a:p>
        </p:txBody>
      </p:sp>
      <p:sp>
        <p:nvSpPr>
          <p:cNvPr id="45060" name="AutoShape 6"/>
          <p:cNvSpPr>
            <a:spLocks noChangeArrowheads="1"/>
          </p:cNvSpPr>
          <p:nvPr/>
        </p:nvSpPr>
        <p:spPr bwMode="auto">
          <a:xfrm>
            <a:off x="630238" y="3430588"/>
            <a:ext cx="7751762" cy="14398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kumimoji="0" lang="en-US" altLang="ja-JP" sz="2800"/>
              <a:t>Consultant Team </a:t>
            </a:r>
          </a:p>
          <a:p>
            <a:pPr algn="ctr"/>
            <a:r>
              <a:rPr kumimoji="0" lang="en-US" altLang="ja-JP" sz="2800" b="0"/>
              <a:t>for Survey and Follow-up:</a:t>
            </a:r>
          </a:p>
          <a:p>
            <a:pPr algn="ctr"/>
            <a:r>
              <a:rPr kumimoji="0" lang="en-US" altLang="ja-JP" sz="2800" b="0" i="1"/>
              <a:t>ASIASEED (from Japan)</a:t>
            </a:r>
          </a:p>
        </p:txBody>
      </p:sp>
      <p:sp>
        <p:nvSpPr>
          <p:cNvPr id="45061" name="AutoShape 7"/>
          <p:cNvSpPr>
            <a:spLocks noChangeArrowheads="1"/>
          </p:cNvSpPr>
          <p:nvPr/>
        </p:nvSpPr>
        <p:spPr bwMode="auto">
          <a:xfrm>
            <a:off x="273050" y="1501775"/>
            <a:ext cx="1881188" cy="1944688"/>
          </a:xfrm>
          <a:prstGeom prst="octagon">
            <a:avLst>
              <a:gd name="adj" fmla="val 29287"/>
            </a:avLst>
          </a:prstGeom>
          <a:solidFill>
            <a:srgbClr val="FF3300"/>
          </a:solidFill>
          <a:ln w="9525">
            <a:solidFill>
              <a:schemeClr val="tx1"/>
            </a:solidFill>
            <a:miter lim="800000"/>
            <a:headEnd/>
            <a:tailEnd/>
          </a:ln>
        </p:spPr>
        <p:txBody>
          <a:bodyPr wrap="none" anchor="ctr"/>
          <a:lstStyle/>
          <a:p>
            <a:pPr algn="ctr"/>
            <a:r>
              <a:rPr kumimoji="0" lang="en-US" altLang="ja-JP" sz="2400" b="0" i="1"/>
              <a:t>SEAMEO/ </a:t>
            </a:r>
          </a:p>
          <a:p>
            <a:pPr algn="ctr"/>
            <a:r>
              <a:rPr kumimoji="0" lang="en-US" altLang="ja-JP" sz="2400" b="0" i="1"/>
              <a:t>RIHED</a:t>
            </a:r>
          </a:p>
        </p:txBody>
      </p:sp>
      <p:sp>
        <p:nvSpPr>
          <p:cNvPr id="45062" name="AutoShape 8"/>
          <p:cNvSpPr>
            <a:spLocks noChangeArrowheads="1"/>
          </p:cNvSpPr>
          <p:nvPr/>
        </p:nvSpPr>
        <p:spPr bwMode="auto">
          <a:xfrm>
            <a:off x="4702175" y="4859338"/>
            <a:ext cx="3348038" cy="1871662"/>
          </a:xfrm>
          <a:prstGeom prst="hexagon">
            <a:avLst>
              <a:gd name="adj" fmla="val 44720"/>
              <a:gd name="vf" fmla="val 115470"/>
            </a:avLst>
          </a:prstGeom>
          <a:solidFill>
            <a:srgbClr val="00FFFF"/>
          </a:solidFill>
          <a:ln w="9525">
            <a:solidFill>
              <a:schemeClr val="tx1"/>
            </a:solidFill>
            <a:miter lim="800000"/>
            <a:headEnd/>
            <a:tailEnd/>
          </a:ln>
        </p:spPr>
        <p:txBody>
          <a:bodyPr anchor="ctr"/>
          <a:lstStyle/>
          <a:p>
            <a:pPr algn="ctr"/>
            <a:r>
              <a:rPr kumimoji="0" lang="en-US" altLang="ja-JP" sz="2400" b="0"/>
              <a:t>Consultant team in </a:t>
            </a:r>
            <a:r>
              <a:rPr kumimoji="0" lang="en-US" altLang="ja-JP" sz="2400" b="0" i="1"/>
              <a:t>Malaysia</a:t>
            </a:r>
          </a:p>
          <a:p>
            <a:pPr algn="ctr"/>
            <a:r>
              <a:rPr kumimoji="0" lang="en-US" altLang="ja-JP" sz="2400" b="0"/>
              <a:t>For Part I &amp;II</a:t>
            </a:r>
          </a:p>
        </p:txBody>
      </p:sp>
      <p:sp>
        <p:nvSpPr>
          <p:cNvPr id="45063" name="AutoShape 9"/>
          <p:cNvSpPr>
            <a:spLocks noChangeArrowheads="1"/>
          </p:cNvSpPr>
          <p:nvPr/>
        </p:nvSpPr>
        <p:spPr bwMode="auto">
          <a:xfrm>
            <a:off x="987425" y="4787900"/>
            <a:ext cx="3160713" cy="1800225"/>
          </a:xfrm>
          <a:prstGeom prst="roundRect">
            <a:avLst>
              <a:gd name="adj" fmla="val 16667"/>
            </a:avLst>
          </a:prstGeom>
          <a:solidFill>
            <a:srgbClr val="66FFCC"/>
          </a:solidFill>
          <a:ln w="9525">
            <a:solidFill>
              <a:schemeClr val="tx1"/>
            </a:solidFill>
            <a:round/>
            <a:headEnd/>
            <a:tailEnd/>
          </a:ln>
        </p:spPr>
        <p:txBody>
          <a:bodyPr wrap="none" anchor="ctr"/>
          <a:lstStyle/>
          <a:p>
            <a:pPr algn="ctr"/>
            <a:r>
              <a:rPr kumimoji="0" lang="en-US" altLang="ja-JP" sz="2400" b="0"/>
              <a:t>Consultants in </a:t>
            </a:r>
          </a:p>
          <a:p>
            <a:pPr algn="ctr"/>
            <a:r>
              <a:rPr kumimoji="0" lang="en-US" altLang="ja-JP" sz="2400" b="0" i="1"/>
              <a:t>Indonesia, Vietnam, </a:t>
            </a:r>
          </a:p>
          <a:p>
            <a:pPr algn="ctr"/>
            <a:r>
              <a:rPr kumimoji="0" lang="en-US" altLang="ja-JP" sz="2400" b="0" i="1"/>
              <a:t>Cambodia</a:t>
            </a:r>
            <a:r>
              <a:rPr kumimoji="0" lang="en-US" altLang="ja-JP" sz="2400" b="0"/>
              <a:t> for Part 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5"/>
          <p:cNvSpPr>
            <a:spLocks noGrp="1"/>
          </p:cNvSpPr>
          <p:nvPr>
            <p:ph type="sldNum" sz="quarter" idx="12"/>
          </p:nvPr>
        </p:nvSpPr>
        <p:spPr/>
        <p:txBody>
          <a:bodyPr/>
          <a:lstStyle/>
          <a:p>
            <a:pPr>
              <a:defRPr/>
            </a:pPr>
            <a:fld id="{F4CF686F-0548-47D2-B716-BC6A9758BE74}" type="slidenum">
              <a:rPr lang="ja-JP" altLang="en-US"/>
              <a:pPr>
                <a:defRPr/>
              </a:pPr>
              <a:t>52</a:t>
            </a:fld>
            <a:endParaRPr lang="en-US" altLang="ja-JP"/>
          </a:p>
        </p:txBody>
      </p:sp>
      <p:sp>
        <p:nvSpPr>
          <p:cNvPr id="36866" name="スライド番号プレースホルダ 4"/>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fld id="{B88BF050-CA8B-4F84-B75E-BA331D9C76F3}" type="slidenum">
              <a:rPr kumimoji="0" lang="en-US" altLang="ja-JP" sz="1800" b="0">
                <a:solidFill>
                  <a:srgbClr val="898989"/>
                </a:solidFill>
              </a:rPr>
              <a:pPr algn="ctr"/>
              <a:t>52</a:t>
            </a:fld>
            <a:endParaRPr kumimoji="0" lang="en-US" altLang="ja-JP" sz="1800" b="0">
              <a:solidFill>
                <a:srgbClr val="898989"/>
              </a:solidFill>
            </a:endParaRPr>
          </a:p>
        </p:txBody>
      </p:sp>
      <p:sp>
        <p:nvSpPr>
          <p:cNvPr id="36867" name="Rectangle 9"/>
          <p:cNvSpPr>
            <a:spLocks noChangeArrowheads="1"/>
          </p:cNvSpPr>
          <p:nvPr/>
        </p:nvSpPr>
        <p:spPr bwMode="auto">
          <a:xfrm>
            <a:off x="323850" y="549275"/>
            <a:ext cx="8064500" cy="534988"/>
          </a:xfrm>
          <a:prstGeom prst="rect">
            <a:avLst/>
          </a:prstGeom>
          <a:noFill/>
          <a:ln w="9525">
            <a:noFill/>
            <a:miter lim="800000"/>
            <a:headEnd/>
            <a:tailEnd/>
          </a:ln>
        </p:spPr>
        <p:txBody>
          <a:bodyPr>
            <a:spAutoFit/>
          </a:bodyPr>
          <a:lstStyle/>
          <a:p>
            <a:pPr>
              <a:lnSpc>
                <a:spcPct val="90000"/>
              </a:lnSpc>
              <a:spcBef>
                <a:spcPct val="20000"/>
              </a:spcBef>
              <a:buClr>
                <a:schemeClr val="bg2"/>
              </a:buClr>
              <a:buSzPct val="75000"/>
              <a:buFont typeface="Wingdings" pitchFamily="2" charset="2"/>
              <a:buNone/>
            </a:pPr>
            <a:r>
              <a:rPr kumimoji="0" lang="en-US" altLang="ja-JP" sz="3200" dirty="0"/>
              <a:t>Overall Structure of Research Project</a:t>
            </a:r>
          </a:p>
        </p:txBody>
      </p:sp>
      <p:sp>
        <p:nvSpPr>
          <p:cNvPr id="36868" name="Text Box 10"/>
          <p:cNvSpPr txBox="1">
            <a:spLocks noChangeArrowheads="1"/>
          </p:cNvSpPr>
          <p:nvPr/>
        </p:nvSpPr>
        <p:spPr bwMode="auto">
          <a:xfrm>
            <a:off x="7451725" y="185738"/>
            <a:ext cx="1253869" cy="400110"/>
          </a:xfrm>
          <a:prstGeom prst="rect">
            <a:avLst/>
          </a:prstGeom>
          <a:noFill/>
          <a:ln w="9525">
            <a:noFill/>
            <a:miter lim="800000"/>
            <a:headEnd/>
            <a:tailEnd/>
          </a:ln>
        </p:spPr>
        <p:txBody>
          <a:bodyPr wrap="none">
            <a:spAutoFit/>
          </a:bodyPr>
          <a:lstStyle/>
          <a:p>
            <a:r>
              <a:rPr kumimoji="0" lang="en-US" altLang="ja-JP" sz="2000" b="0" dirty="0" smtClean="0"/>
              <a:t>Overview</a:t>
            </a:r>
            <a:endParaRPr kumimoji="0" lang="en-US" altLang="ja-JP" sz="2000" b="0" dirty="0"/>
          </a:p>
        </p:txBody>
      </p:sp>
      <p:sp>
        <p:nvSpPr>
          <p:cNvPr id="36869" name="AutoShape 9"/>
          <p:cNvSpPr>
            <a:spLocks noChangeArrowheads="1"/>
          </p:cNvSpPr>
          <p:nvPr/>
        </p:nvSpPr>
        <p:spPr bwMode="auto">
          <a:xfrm>
            <a:off x="250825" y="1196975"/>
            <a:ext cx="8713788" cy="1296988"/>
          </a:xfrm>
          <a:prstGeom prst="roundRect">
            <a:avLst>
              <a:gd name="adj" fmla="val 16667"/>
            </a:avLst>
          </a:prstGeom>
          <a:noFill/>
          <a:ln w="9525">
            <a:solidFill>
              <a:schemeClr val="tx1"/>
            </a:solidFill>
            <a:round/>
            <a:headEnd/>
            <a:tailEnd/>
          </a:ln>
        </p:spPr>
        <p:txBody>
          <a:bodyPr wrap="none" anchor="ctr"/>
          <a:lstStyle/>
          <a:p>
            <a:pPr algn="ctr"/>
            <a:r>
              <a:rPr kumimoji="0" lang="en-US" altLang="ja-JP" sz="2600" b="0"/>
              <a:t>  </a:t>
            </a:r>
            <a:r>
              <a:rPr kumimoji="0" lang="en-US" altLang="ja-JP" sz="2600" b="0" i="1"/>
              <a:t>Objective:</a:t>
            </a:r>
            <a:r>
              <a:rPr kumimoji="0" lang="en-US" altLang="ja-JP" sz="2400" b="0" i="1"/>
              <a:t> To assess socio-economic implications &amp; </a:t>
            </a:r>
          </a:p>
          <a:p>
            <a:pPr algn="ctr"/>
            <a:r>
              <a:rPr kumimoji="0" lang="en-US" altLang="ja-JP" sz="2400" b="0" i="1"/>
              <a:t>challenges of cross-border higher education in East Asia</a:t>
            </a:r>
          </a:p>
        </p:txBody>
      </p:sp>
      <p:grpSp>
        <p:nvGrpSpPr>
          <p:cNvPr id="36870" name="Group 8"/>
          <p:cNvGrpSpPr>
            <a:grpSpLocks/>
          </p:cNvGrpSpPr>
          <p:nvPr/>
        </p:nvGrpSpPr>
        <p:grpSpPr bwMode="auto">
          <a:xfrm>
            <a:off x="107950" y="2276475"/>
            <a:ext cx="9036050" cy="4537075"/>
            <a:chOff x="68" y="618"/>
            <a:chExt cx="5624" cy="3538"/>
          </a:xfrm>
        </p:grpSpPr>
        <p:sp>
          <p:nvSpPr>
            <p:cNvPr id="36871" name="Oval 6"/>
            <p:cNvSpPr>
              <a:spLocks noChangeArrowheads="1"/>
            </p:cNvSpPr>
            <p:nvPr/>
          </p:nvSpPr>
          <p:spPr bwMode="auto">
            <a:xfrm>
              <a:off x="68" y="618"/>
              <a:ext cx="5624" cy="3538"/>
            </a:xfrm>
            <a:prstGeom prst="ellipse">
              <a:avLst/>
            </a:prstGeom>
            <a:solidFill>
              <a:srgbClr val="FFFF00"/>
            </a:solidFill>
            <a:ln w="9525">
              <a:solidFill>
                <a:schemeClr val="tx1"/>
              </a:solidFill>
              <a:round/>
              <a:headEnd/>
              <a:tailEnd/>
            </a:ln>
          </p:spPr>
          <p:txBody>
            <a:bodyPr wrap="none" anchor="ctr"/>
            <a:lstStyle/>
            <a:p>
              <a:pPr algn="ctr"/>
              <a:r>
                <a:rPr kumimoji="0" lang="en-US" altLang="ja-JP" sz="2600" u="sng"/>
                <a:t>PART 1:  Overview of </a:t>
              </a:r>
            </a:p>
            <a:p>
              <a:pPr algn="ctr"/>
              <a:r>
                <a:rPr kumimoji="0" lang="en-US" altLang="ja-JP" sz="2600" u="sng"/>
                <a:t>Cross-border Higher Education in Asia</a:t>
              </a:r>
            </a:p>
            <a:p>
              <a:pPr algn="ctr"/>
              <a:r>
                <a:rPr kumimoji="0" lang="en-US" altLang="ja-JP" sz="2400" b="0" i="1"/>
                <a:t>Current status, expected outcomes,</a:t>
              </a:r>
              <a:r>
                <a:rPr kumimoji="0" lang="en-US" altLang="ja-JP" sz="1800" b="0" i="1"/>
                <a:t> </a:t>
              </a:r>
              <a:endParaRPr kumimoji="0" lang="en-US" altLang="ja-JP" sz="2400" b="0" i="1"/>
            </a:p>
            <a:p>
              <a:pPr algn="ctr"/>
              <a:r>
                <a:rPr kumimoji="0" lang="en-US" altLang="ja-JP" sz="2400" b="0" i="1"/>
                <a:t>Changes towards regionalization of Asia?</a:t>
              </a:r>
            </a:p>
            <a:p>
              <a:pPr algn="ctr"/>
              <a:r>
                <a:rPr kumimoji="0" lang="en-US" altLang="ja-JP" sz="2400" b="0" i="1"/>
                <a:t>Features of cross-border collaborative degree programs</a:t>
              </a:r>
            </a:p>
            <a:p>
              <a:pPr algn="ctr"/>
              <a:endParaRPr kumimoji="0" lang="en-US" altLang="ja-JP" sz="2400" b="0" i="1"/>
            </a:p>
            <a:p>
              <a:pPr algn="ctr"/>
              <a:endParaRPr kumimoji="0" lang="en-US" altLang="ja-JP" sz="2400" b="0"/>
            </a:p>
            <a:p>
              <a:pPr algn="ctr"/>
              <a:endParaRPr kumimoji="0" lang="en-US" altLang="ja-JP" sz="2400" b="0"/>
            </a:p>
            <a:p>
              <a:pPr algn="ctr"/>
              <a:endParaRPr kumimoji="0" lang="en-US" altLang="ja-JP" sz="2400" b="0"/>
            </a:p>
            <a:p>
              <a:pPr algn="ctr"/>
              <a:endParaRPr kumimoji="0" lang="en-US" altLang="ja-JP" sz="2400" b="0"/>
            </a:p>
            <a:p>
              <a:pPr algn="ctr"/>
              <a:r>
                <a:rPr kumimoji="0" lang="en-US" altLang="ja-JP" sz="2400" b="0"/>
                <a:t> </a:t>
              </a:r>
            </a:p>
          </p:txBody>
        </p:sp>
        <p:sp>
          <p:nvSpPr>
            <p:cNvPr id="36872" name="Oval 7"/>
            <p:cNvSpPr>
              <a:spLocks noChangeArrowheads="1"/>
            </p:cNvSpPr>
            <p:nvPr/>
          </p:nvSpPr>
          <p:spPr bwMode="auto">
            <a:xfrm>
              <a:off x="703" y="2432"/>
              <a:ext cx="4219" cy="1696"/>
            </a:xfrm>
            <a:prstGeom prst="ellipse">
              <a:avLst/>
            </a:prstGeom>
            <a:solidFill>
              <a:srgbClr val="00FFFF"/>
            </a:solidFill>
            <a:ln w="9525">
              <a:solidFill>
                <a:schemeClr val="tx1"/>
              </a:solidFill>
              <a:round/>
              <a:headEnd/>
              <a:tailEnd/>
            </a:ln>
          </p:spPr>
          <p:txBody>
            <a:bodyPr wrap="none" anchor="ctr"/>
            <a:lstStyle/>
            <a:p>
              <a:pPr algn="ctr"/>
              <a:endParaRPr kumimoji="0" lang="en-US" altLang="ja-JP" sz="2000" b="0"/>
            </a:p>
            <a:p>
              <a:pPr algn="ctr"/>
              <a:r>
                <a:rPr kumimoji="0" lang="en-US" altLang="ja-JP" sz="2400"/>
                <a:t>PART 2: Case of Malaysia</a:t>
              </a:r>
            </a:p>
            <a:p>
              <a:pPr algn="ctr"/>
              <a:r>
                <a:rPr kumimoji="0" lang="en-US" altLang="ja-JP" sz="2200" b="0" i="1"/>
                <a:t>Effects of cross-border </a:t>
              </a:r>
            </a:p>
            <a:p>
              <a:pPr algn="ctr"/>
              <a:r>
                <a:rPr kumimoji="0" lang="en-US" altLang="ja-JP" sz="2200" b="0" i="1"/>
                <a:t>(collaborative degree) program in labor market</a:t>
              </a:r>
            </a:p>
            <a:p>
              <a:pPr algn="ctr"/>
              <a:endParaRPr kumimoji="0" lang="en-US" altLang="ja-JP" sz="2200" b="0" i="1"/>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 5"/>
          <p:cNvSpPr>
            <a:spLocks noGrp="1"/>
          </p:cNvSpPr>
          <p:nvPr>
            <p:ph type="sldNum" sz="quarter" idx="12"/>
          </p:nvPr>
        </p:nvSpPr>
        <p:spPr/>
        <p:txBody>
          <a:bodyPr/>
          <a:lstStyle/>
          <a:p>
            <a:pPr>
              <a:defRPr/>
            </a:pPr>
            <a:fld id="{486B4C64-C53A-4F0A-AB17-7F97D250C424}" type="slidenum">
              <a:rPr lang="ja-JP" altLang="en-US"/>
              <a:pPr>
                <a:defRPr/>
              </a:pPr>
              <a:t>53</a:t>
            </a:fld>
            <a:endParaRPr lang="en-US" altLang="ja-JP"/>
          </a:p>
        </p:txBody>
      </p:sp>
      <p:sp>
        <p:nvSpPr>
          <p:cNvPr id="38914" name="Rectangle 3"/>
          <p:cNvSpPr>
            <a:spLocks noGrp="1" noChangeArrowheads="1"/>
          </p:cNvSpPr>
          <p:nvPr>
            <p:ph type="body" idx="4294967295"/>
          </p:nvPr>
        </p:nvSpPr>
        <p:spPr>
          <a:xfrm>
            <a:off x="0" y="620713"/>
            <a:ext cx="8229600" cy="1079500"/>
          </a:xfrm>
        </p:spPr>
        <p:txBody>
          <a:bodyPr/>
          <a:lstStyle/>
          <a:p>
            <a:pPr eaLnBrk="1" hangingPunct="1">
              <a:buFont typeface="Wingdings" pitchFamily="2" charset="2"/>
              <a:buNone/>
            </a:pPr>
            <a:r>
              <a:rPr lang="en-US" altLang="ja-JP" b="1" smtClean="0">
                <a:latin typeface="Arial" charset="0"/>
              </a:rPr>
              <a:t>Structure of PART 1</a:t>
            </a:r>
          </a:p>
        </p:txBody>
      </p:sp>
      <p:sp>
        <p:nvSpPr>
          <p:cNvPr id="38915" name="AutoShape 5"/>
          <p:cNvSpPr>
            <a:spLocks noChangeArrowheads="1"/>
          </p:cNvSpPr>
          <p:nvPr/>
        </p:nvSpPr>
        <p:spPr bwMode="auto">
          <a:xfrm>
            <a:off x="468313" y="1341438"/>
            <a:ext cx="8135937" cy="1439862"/>
          </a:xfrm>
          <a:prstGeom prst="roundRect">
            <a:avLst>
              <a:gd name="adj" fmla="val 16667"/>
            </a:avLst>
          </a:prstGeom>
          <a:solidFill>
            <a:srgbClr val="FFFF00"/>
          </a:solidFill>
          <a:ln w="9525">
            <a:solidFill>
              <a:schemeClr val="tx1"/>
            </a:solidFill>
            <a:round/>
            <a:headEnd/>
            <a:tailEnd/>
          </a:ln>
        </p:spPr>
        <p:txBody>
          <a:bodyPr wrap="none" anchor="ctr"/>
          <a:lstStyle/>
          <a:p>
            <a:pPr algn="ctr"/>
            <a:r>
              <a:rPr kumimoji="0" lang="en-US" altLang="ja-JP" sz="2800" i="1"/>
              <a:t>Overall question:</a:t>
            </a:r>
            <a:r>
              <a:rPr kumimoji="0" lang="en-US" altLang="ja-JP" sz="2800"/>
              <a:t> </a:t>
            </a:r>
          </a:p>
          <a:p>
            <a:pPr algn="ctr"/>
            <a:r>
              <a:rPr kumimoji="0" lang="en-US" altLang="ja-JP" sz="2800" b="0"/>
              <a:t>What are political and economic implications </a:t>
            </a:r>
          </a:p>
          <a:p>
            <a:pPr algn="ctr"/>
            <a:r>
              <a:rPr kumimoji="0" lang="en-US" altLang="ja-JP" sz="2800" b="0"/>
              <a:t>of internationalization of higher education in Asia?</a:t>
            </a:r>
          </a:p>
        </p:txBody>
      </p:sp>
      <p:sp>
        <p:nvSpPr>
          <p:cNvPr id="38916" name="AutoShape 6"/>
          <p:cNvSpPr>
            <a:spLocks noChangeArrowheads="1"/>
          </p:cNvSpPr>
          <p:nvPr/>
        </p:nvSpPr>
        <p:spPr bwMode="auto">
          <a:xfrm>
            <a:off x="107950" y="3716338"/>
            <a:ext cx="3024188" cy="2736850"/>
          </a:xfrm>
          <a:prstGeom prst="roundRect">
            <a:avLst>
              <a:gd name="adj" fmla="val 16667"/>
            </a:avLst>
          </a:prstGeom>
          <a:solidFill>
            <a:srgbClr val="00FFFF"/>
          </a:solidFill>
          <a:ln w="9525">
            <a:solidFill>
              <a:schemeClr val="tx1"/>
            </a:solidFill>
            <a:round/>
            <a:headEnd/>
            <a:tailEnd/>
          </a:ln>
        </p:spPr>
        <p:txBody>
          <a:bodyPr/>
          <a:lstStyle/>
          <a:p>
            <a:pPr algn="ctr"/>
            <a:r>
              <a:rPr kumimoji="0" lang="en-US" altLang="ja-JP" sz="2400" i="1" dirty="0"/>
              <a:t>PART 1-1</a:t>
            </a:r>
          </a:p>
          <a:p>
            <a:pPr algn="ctr"/>
            <a:r>
              <a:rPr kumimoji="0" lang="en-US" altLang="ja-JP" sz="2400" b="0" dirty="0"/>
              <a:t>Leading universities</a:t>
            </a:r>
          </a:p>
          <a:p>
            <a:pPr algn="ctr"/>
            <a:r>
              <a:rPr kumimoji="0" lang="en-US" altLang="ja-JP" sz="2400" b="0"/>
              <a:t>in </a:t>
            </a:r>
            <a:r>
              <a:rPr kumimoji="0" lang="en-US" altLang="ja-JP" sz="2400" b="0" smtClean="0"/>
              <a:t>ASEAN </a:t>
            </a:r>
            <a:r>
              <a:rPr kumimoji="0" lang="en-US" altLang="ja-JP" sz="2400" b="0" dirty="0"/>
              <a:t>plus 5 </a:t>
            </a:r>
          </a:p>
          <a:p>
            <a:pPr algn="ctr"/>
            <a:r>
              <a:rPr kumimoji="0" lang="en-US" altLang="ja-JP" sz="2400" b="0" dirty="0"/>
              <a:t>(about 300)</a:t>
            </a:r>
          </a:p>
        </p:txBody>
      </p:sp>
      <p:sp>
        <p:nvSpPr>
          <p:cNvPr id="38917" name="AutoShape 7"/>
          <p:cNvSpPr>
            <a:spLocks noChangeArrowheads="1"/>
          </p:cNvSpPr>
          <p:nvPr/>
        </p:nvSpPr>
        <p:spPr bwMode="auto">
          <a:xfrm>
            <a:off x="3276600" y="3644900"/>
            <a:ext cx="3746500" cy="2735263"/>
          </a:xfrm>
          <a:prstGeom prst="roundRect">
            <a:avLst>
              <a:gd name="adj" fmla="val 16667"/>
            </a:avLst>
          </a:prstGeom>
          <a:solidFill>
            <a:srgbClr val="00FFFF"/>
          </a:solidFill>
          <a:ln w="9525">
            <a:solidFill>
              <a:schemeClr val="tx1"/>
            </a:solidFill>
            <a:round/>
            <a:headEnd/>
            <a:tailEnd/>
          </a:ln>
        </p:spPr>
        <p:txBody>
          <a:bodyPr anchor="ctr"/>
          <a:lstStyle/>
          <a:p>
            <a:pPr marL="342900" indent="-342900" algn="ctr"/>
            <a:r>
              <a:rPr kumimoji="0" lang="en-US" altLang="ja-JP" sz="2400" i="1"/>
              <a:t>PART 1-2 </a:t>
            </a:r>
          </a:p>
          <a:p>
            <a:pPr marL="342900" indent="-342900" algn="ctr"/>
            <a:r>
              <a:rPr kumimoji="0" lang="en-US" altLang="ja-JP" sz="2400" b="0"/>
              <a:t>Cross-border collaborative degree programs in leading universities </a:t>
            </a:r>
          </a:p>
          <a:p>
            <a:pPr marL="342900" indent="-342900" algn="ctr"/>
            <a:r>
              <a:rPr kumimoji="0" lang="en-US" altLang="ja-JP" sz="2400" b="0"/>
              <a:t>(about 1000 programs)</a:t>
            </a:r>
          </a:p>
          <a:p>
            <a:pPr marL="342900" indent="-342900" algn="ctr"/>
            <a:r>
              <a:rPr kumimoji="0" lang="en-US" altLang="ja-JP" sz="2400" b="0"/>
              <a:t>(e.g. twinning)</a:t>
            </a:r>
          </a:p>
        </p:txBody>
      </p:sp>
      <p:sp>
        <p:nvSpPr>
          <p:cNvPr id="38918" name="AutoShape 8"/>
          <p:cNvSpPr>
            <a:spLocks noChangeArrowheads="1"/>
          </p:cNvSpPr>
          <p:nvPr/>
        </p:nvSpPr>
        <p:spPr bwMode="auto">
          <a:xfrm>
            <a:off x="7164388" y="3716338"/>
            <a:ext cx="1655762" cy="2520950"/>
          </a:xfrm>
          <a:prstGeom prst="roundRect">
            <a:avLst>
              <a:gd name="adj" fmla="val 16667"/>
            </a:avLst>
          </a:prstGeom>
          <a:noFill/>
          <a:ln w="9525">
            <a:solidFill>
              <a:schemeClr val="tx1"/>
            </a:solidFill>
            <a:prstDash val="dash"/>
            <a:round/>
            <a:headEnd/>
            <a:tailEnd/>
          </a:ln>
        </p:spPr>
        <p:txBody>
          <a:bodyPr/>
          <a:lstStyle/>
          <a:p>
            <a:pPr algn="ctr"/>
            <a:r>
              <a:rPr kumimoji="0" lang="en-US" altLang="ja-JP" sz="2000" i="1"/>
              <a:t>PART 1-3</a:t>
            </a:r>
          </a:p>
          <a:p>
            <a:pPr algn="ctr"/>
            <a:r>
              <a:rPr kumimoji="0" lang="en-US" altLang="ja-JP" sz="1600" b="0"/>
              <a:t>Industry organizations</a:t>
            </a:r>
            <a:r>
              <a:rPr kumimoji="0" lang="en-US" altLang="ja-JP" sz="1800" b="0"/>
              <a:t> </a:t>
            </a:r>
          </a:p>
          <a:p>
            <a:pPr algn="ctr"/>
            <a:r>
              <a:rPr kumimoji="0" lang="en-US" altLang="ja-JP" sz="1800" b="0"/>
              <a:t>(15 orgs)</a:t>
            </a:r>
          </a:p>
        </p:txBody>
      </p:sp>
      <p:sp>
        <p:nvSpPr>
          <p:cNvPr id="38919" name="Text Box 9"/>
          <p:cNvSpPr txBox="1">
            <a:spLocks noChangeArrowheads="1"/>
          </p:cNvSpPr>
          <p:nvPr/>
        </p:nvSpPr>
        <p:spPr bwMode="auto">
          <a:xfrm>
            <a:off x="395288" y="3068638"/>
            <a:ext cx="4283075" cy="519112"/>
          </a:xfrm>
          <a:prstGeom prst="rect">
            <a:avLst/>
          </a:prstGeom>
          <a:noFill/>
          <a:ln w="9525">
            <a:noFill/>
            <a:miter lim="800000"/>
            <a:headEnd/>
            <a:tailEnd/>
          </a:ln>
        </p:spPr>
        <p:txBody>
          <a:bodyPr wrap="none">
            <a:spAutoFit/>
          </a:bodyPr>
          <a:lstStyle/>
          <a:p>
            <a:r>
              <a:rPr kumimoji="0" lang="en-US" altLang="ja-JP" sz="2800" i="1"/>
              <a:t>Three types of surveys: </a:t>
            </a:r>
          </a:p>
        </p:txBody>
      </p:sp>
      <p:sp>
        <p:nvSpPr>
          <p:cNvPr id="38920" name="AutoShape 10"/>
          <p:cNvSpPr>
            <a:spLocks noChangeArrowheads="1"/>
          </p:cNvSpPr>
          <p:nvPr/>
        </p:nvSpPr>
        <p:spPr bwMode="auto">
          <a:xfrm>
            <a:off x="107950" y="3068638"/>
            <a:ext cx="8928100" cy="3384550"/>
          </a:xfrm>
          <a:prstGeom prst="roundRect">
            <a:avLst>
              <a:gd name="adj" fmla="val 16667"/>
            </a:avLst>
          </a:prstGeom>
          <a:noFill/>
          <a:ln w="9525" algn="ctr">
            <a:solidFill>
              <a:schemeClr val="tx1"/>
            </a:solidFill>
            <a:round/>
            <a:headEnd/>
            <a:tailEnd/>
          </a:ln>
        </p:spPr>
        <p:txBody>
          <a:bodyPr wrap="none" anchor="ctr"/>
          <a:lstStyle/>
          <a:p>
            <a:endParaRPr kumimoji="0" lang="ja-JP" altLang="en-US" sz="2000" b="0"/>
          </a:p>
        </p:txBody>
      </p:sp>
      <p:sp>
        <p:nvSpPr>
          <p:cNvPr id="38921" name="Text Box 12"/>
          <p:cNvSpPr txBox="1">
            <a:spLocks noChangeArrowheads="1"/>
          </p:cNvSpPr>
          <p:nvPr/>
        </p:nvSpPr>
        <p:spPr bwMode="auto">
          <a:xfrm>
            <a:off x="7524750" y="185738"/>
            <a:ext cx="1253869" cy="400110"/>
          </a:xfrm>
          <a:prstGeom prst="rect">
            <a:avLst/>
          </a:prstGeom>
          <a:noFill/>
          <a:ln w="9525">
            <a:noFill/>
            <a:miter lim="800000"/>
            <a:headEnd/>
            <a:tailEnd/>
          </a:ln>
        </p:spPr>
        <p:txBody>
          <a:bodyPr wrap="none">
            <a:spAutoFit/>
          </a:bodyPr>
          <a:lstStyle/>
          <a:p>
            <a:r>
              <a:rPr kumimoji="0" lang="en-US" altLang="ja-JP" sz="2000" b="0" dirty="0" smtClean="0"/>
              <a:t>Overview</a:t>
            </a:r>
            <a:endParaRPr kumimoji="0" lang="en-US" altLang="ja-JP" sz="2000" b="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algn="l" eaLnBrk="1" hangingPunct="1"/>
            <a:r>
              <a:rPr lang="en-US" altLang="ja-JP" sz="3200" b="1" dirty="0" smtClean="0">
                <a:latin typeface="Arial" charset="0"/>
              </a:rPr>
              <a:t>Previous relevant studies</a:t>
            </a:r>
          </a:p>
        </p:txBody>
      </p:sp>
      <p:sp>
        <p:nvSpPr>
          <p:cNvPr id="5" name="スライド番号プレースホルダ 5"/>
          <p:cNvSpPr>
            <a:spLocks noGrp="1"/>
          </p:cNvSpPr>
          <p:nvPr>
            <p:ph type="sldNum" sz="quarter" idx="12"/>
          </p:nvPr>
        </p:nvSpPr>
        <p:spPr/>
        <p:txBody>
          <a:bodyPr/>
          <a:lstStyle/>
          <a:p>
            <a:pPr>
              <a:defRPr/>
            </a:pPr>
            <a:fld id="{A194B9B5-067A-4015-A3A6-62FCB3124315}" type="slidenum">
              <a:rPr lang="ja-JP" altLang="en-US"/>
              <a:pPr>
                <a:defRPr/>
              </a:pPr>
              <a:t>54</a:t>
            </a:fld>
            <a:endParaRPr lang="en-US" altLang="ja-JP"/>
          </a:p>
        </p:txBody>
      </p:sp>
      <p:sp>
        <p:nvSpPr>
          <p:cNvPr id="40963" name="Rectangle 3"/>
          <p:cNvSpPr>
            <a:spLocks noGrp="1" noChangeArrowheads="1"/>
          </p:cNvSpPr>
          <p:nvPr>
            <p:ph type="body" idx="4294967295"/>
          </p:nvPr>
        </p:nvSpPr>
        <p:spPr>
          <a:xfrm>
            <a:off x="357188" y="1500188"/>
            <a:ext cx="8218487" cy="4786312"/>
          </a:xfrm>
        </p:spPr>
        <p:txBody>
          <a:bodyPr/>
          <a:lstStyle/>
          <a:p>
            <a:pPr eaLnBrk="1" hangingPunct="1"/>
            <a:r>
              <a:rPr lang="en-US" altLang="ja-JP" sz="2200" dirty="0" smtClean="0">
                <a:latin typeface="Arial" charset="0"/>
              </a:rPr>
              <a:t>Not much, but one: 2003, 2005, 2009 International Association of Universities (IAU) Global Survey Report – led by Prof. Jane Knight</a:t>
            </a:r>
          </a:p>
          <a:p>
            <a:pPr eaLnBrk="1" hangingPunct="1"/>
            <a:r>
              <a:rPr lang="en-US" altLang="ja-JP" sz="2200" dirty="0" smtClean="0">
                <a:latin typeface="Arial" charset="0"/>
              </a:rPr>
              <a:t>What is different from 2005 IAU Global Survey</a:t>
            </a:r>
          </a:p>
          <a:p>
            <a:pPr eaLnBrk="1" hangingPunct="1">
              <a:buFontTx/>
              <a:buChar char="-"/>
            </a:pPr>
            <a:r>
              <a:rPr lang="en-US" altLang="ja-JP" sz="2200" dirty="0" smtClean="0">
                <a:latin typeface="Arial" charset="0"/>
              </a:rPr>
              <a:t>Different recipients</a:t>
            </a:r>
          </a:p>
          <a:p>
            <a:pPr lvl="1" eaLnBrk="1" hangingPunct="1">
              <a:buFont typeface="Wingdings" pitchFamily="2" charset="2"/>
              <a:buChar char="Ø"/>
            </a:pPr>
            <a:r>
              <a:rPr lang="en-US" altLang="ja-JP" sz="1800" dirty="0" smtClean="0">
                <a:latin typeface="Arial" charset="0"/>
              </a:rPr>
              <a:t>IAU: 3,057 IAU member institutions in 95 countries</a:t>
            </a:r>
          </a:p>
          <a:p>
            <a:pPr lvl="1" eaLnBrk="1" hangingPunct="1">
              <a:buFont typeface="Wingdings" pitchFamily="2" charset="2"/>
              <a:buChar char="Ø"/>
            </a:pPr>
            <a:r>
              <a:rPr lang="en-US" altLang="ja-JP" sz="1800" dirty="0" smtClean="0">
                <a:latin typeface="Arial" charset="0"/>
              </a:rPr>
              <a:t>JICA: analytically selected 300 “leading” universities in 15 Asian countries with relatively high response rate of approximately  43%.</a:t>
            </a:r>
            <a:endParaRPr lang="en-US" altLang="ja-JP" sz="2200" dirty="0" smtClean="0">
              <a:latin typeface="Arial" charset="0"/>
            </a:endParaRPr>
          </a:p>
          <a:p>
            <a:pPr eaLnBrk="1" hangingPunct="1">
              <a:buFontTx/>
              <a:buChar char="-"/>
            </a:pPr>
            <a:r>
              <a:rPr lang="en-US" altLang="ja-JP" sz="2200" dirty="0" smtClean="0">
                <a:latin typeface="Arial" charset="0"/>
              </a:rPr>
              <a:t>JICA included additional dimensions to survey</a:t>
            </a:r>
          </a:p>
          <a:p>
            <a:pPr eaLnBrk="1" hangingPunct="1">
              <a:buFontTx/>
              <a:buChar char="-"/>
            </a:pPr>
            <a:endParaRPr lang="en-US" altLang="ja-JP" sz="2200" dirty="0" smtClean="0">
              <a:latin typeface="Arial" charset="0"/>
            </a:endParaRPr>
          </a:p>
        </p:txBody>
      </p:sp>
      <p:sp>
        <p:nvSpPr>
          <p:cNvPr id="40964" name="Text Box 4"/>
          <p:cNvSpPr txBox="1">
            <a:spLocks noChangeArrowheads="1"/>
          </p:cNvSpPr>
          <p:nvPr/>
        </p:nvSpPr>
        <p:spPr bwMode="auto">
          <a:xfrm>
            <a:off x="7519321" y="161925"/>
            <a:ext cx="1253869" cy="400110"/>
          </a:xfrm>
          <a:prstGeom prst="rect">
            <a:avLst/>
          </a:prstGeom>
          <a:noFill/>
          <a:ln w="9525" algn="ctr">
            <a:noFill/>
            <a:prstDash val="dash"/>
            <a:miter lim="800000"/>
            <a:headEnd/>
            <a:tailEnd/>
          </a:ln>
        </p:spPr>
        <p:txBody>
          <a:bodyPr wrap="none">
            <a:spAutoFit/>
          </a:bodyPr>
          <a:lstStyle/>
          <a:p>
            <a:pPr algn="ctr"/>
            <a:r>
              <a:rPr kumimoji="0" lang="en-US" altLang="ja-JP" sz="2000" b="0" dirty="0" smtClean="0"/>
              <a:t>Overview</a:t>
            </a:r>
            <a:endParaRPr kumimoji="0" lang="en-US" altLang="ja-JP" sz="2000" b="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571500" y="3000375"/>
            <a:ext cx="8207375" cy="1368425"/>
          </a:xfrm>
        </p:spPr>
        <p:txBody>
          <a:bodyPr/>
          <a:lstStyle/>
          <a:p>
            <a:pPr eaLnBrk="1" hangingPunct="1"/>
            <a:r>
              <a:rPr lang="en-US" altLang="ja-JP" sz="4000" b="1" dirty="0" smtClean="0">
                <a:latin typeface="Arial" charset="0"/>
              </a:rPr>
              <a:t>Overview of the survey for 300 “leading” universities </a:t>
            </a:r>
            <a:br>
              <a:rPr lang="en-US" altLang="ja-JP" sz="4000" b="1" dirty="0" smtClean="0">
                <a:latin typeface="Arial" charset="0"/>
              </a:rPr>
            </a:br>
            <a:r>
              <a:rPr lang="en-US" altLang="ja-JP" sz="4000" b="1" dirty="0" smtClean="0">
                <a:latin typeface="Arial" charset="0"/>
              </a:rPr>
              <a:t/>
            </a:r>
            <a:br>
              <a:rPr lang="en-US" altLang="ja-JP" sz="4000" b="1" dirty="0" smtClean="0">
                <a:latin typeface="Arial" charset="0"/>
              </a:rPr>
            </a:br>
            <a:endParaRPr lang="en-US" altLang="ja-JP" sz="4000" b="1" dirty="0" smtClean="0">
              <a:latin typeface="Arial" charset="0"/>
            </a:endParaRPr>
          </a:p>
        </p:txBody>
      </p:sp>
      <p:sp>
        <p:nvSpPr>
          <p:cNvPr id="3" name="スライド番号プレースホルダ 5"/>
          <p:cNvSpPr>
            <a:spLocks noGrp="1"/>
          </p:cNvSpPr>
          <p:nvPr>
            <p:ph type="sldNum" sz="quarter" idx="12"/>
          </p:nvPr>
        </p:nvSpPr>
        <p:spPr/>
        <p:txBody>
          <a:bodyPr/>
          <a:lstStyle/>
          <a:p>
            <a:pPr>
              <a:defRPr/>
            </a:pPr>
            <a:fld id="{6325E402-8731-4872-BB02-1E3D2F898A37}" type="slidenum">
              <a:rPr lang="ja-JP" altLang="en-US"/>
              <a:pPr>
                <a:defRPr/>
              </a:pPr>
              <a:t>55</a:t>
            </a:fld>
            <a:endParaRPr lang="en-US" altLang="ja-JP"/>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5580063" y="188913"/>
            <a:ext cx="3563937" cy="503237"/>
          </a:xfrm>
        </p:spPr>
        <p:txBody>
          <a:bodyPr/>
          <a:lstStyle/>
          <a:p>
            <a:pPr algn="r" eaLnBrk="1" hangingPunct="1"/>
            <a:r>
              <a:rPr lang="en-US" altLang="ja-JP" sz="2000" dirty="0" smtClean="0">
                <a:latin typeface="Arial" charset="0"/>
              </a:rPr>
              <a:t>Survey for 300 universities</a:t>
            </a:r>
          </a:p>
        </p:txBody>
      </p:sp>
      <p:sp>
        <p:nvSpPr>
          <p:cNvPr id="4" name="スライド番号プレースホルダ 5"/>
          <p:cNvSpPr>
            <a:spLocks noGrp="1"/>
          </p:cNvSpPr>
          <p:nvPr>
            <p:ph type="sldNum" sz="quarter" idx="12"/>
          </p:nvPr>
        </p:nvSpPr>
        <p:spPr/>
        <p:txBody>
          <a:bodyPr/>
          <a:lstStyle/>
          <a:p>
            <a:pPr>
              <a:defRPr/>
            </a:pPr>
            <a:fld id="{477EE59B-B9C5-4275-895C-19D7F3548451}" type="slidenum">
              <a:rPr lang="ja-JP" altLang="en-US"/>
              <a:pPr>
                <a:defRPr/>
              </a:pPr>
              <a:t>56</a:t>
            </a:fld>
            <a:endParaRPr lang="en-US" altLang="ja-JP"/>
          </a:p>
        </p:txBody>
      </p:sp>
      <p:sp>
        <p:nvSpPr>
          <p:cNvPr id="49155" name="Rectangle 3"/>
          <p:cNvSpPr>
            <a:spLocks noGrp="1" noChangeArrowheads="1"/>
          </p:cNvSpPr>
          <p:nvPr>
            <p:ph type="body" idx="4294967295"/>
          </p:nvPr>
        </p:nvSpPr>
        <p:spPr>
          <a:xfrm>
            <a:off x="0" y="765175"/>
            <a:ext cx="8785225" cy="5832475"/>
          </a:xfrm>
        </p:spPr>
        <p:txBody>
          <a:bodyPr/>
          <a:lstStyle/>
          <a:p>
            <a:pPr eaLnBrk="1" hangingPunct="1">
              <a:lnSpc>
                <a:spcPct val="90000"/>
              </a:lnSpc>
            </a:pPr>
            <a:r>
              <a:rPr lang="en-US" altLang="ja-JP" sz="2800" b="1" dirty="0" err="1" smtClean="0">
                <a:latin typeface="Arial" charset="0"/>
              </a:rPr>
              <a:t>Slelection</a:t>
            </a:r>
            <a:r>
              <a:rPr lang="en-US" altLang="ja-JP" sz="2800" b="1" dirty="0" smtClean="0">
                <a:latin typeface="Arial" charset="0"/>
              </a:rPr>
              <a:t> method  </a:t>
            </a:r>
          </a:p>
          <a:p>
            <a:pPr eaLnBrk="1" hangingPunct="1">
              <a:lnSpc>
                <a:spcPct val="90000"/>
              </a:lnSpc>
            </a:pPr>
            <a:r>
              <a:rPr lang="en-US" altLang="ja-JP" sz="2400" b="1" dirty="0" smtClean="0">
                <a:latin typeface="Arial" charset="0"/>
              </a:rPr>
              <a:t>Survey Target</a:t>
            </a:r>
          </a:p>
          <a:p>
            <a:pPr lvl="1" eaLnBrk="1" hangingPunct="1">
              <a:lnSpc>
                <a:spcPct val="90000"/>
              </a:lnSpc>
            </a:pPr>
            <a:r>
              <a:rPr lang="en-US" altLang="ja-JP" sz="2200" dirty="0" smtClean="0">
                <a:latin typeface="Arial" charset="0"/>
              </a:rPr>
              <a:t>Identify approximately 300 institutions that can be considered as "leading universities" </a:t>
            </a:r>
            <a:r>
              <a:rPr lang="en-US" altLang="ja-JP" sz="2200" smtClean="0">
                <a:latin typeface="Arial" charset="0"/>
              </a:rPr>
              <a:t>in ASEAN </a:t>
            </a:r>
            <a:r>
              <a:rPr lang="en-US" altLang="ja-JP" sz="2200" dirty="0" smtClean="0">
                <a:latin typeface="Arial" charset="0"/>
              </a:rPr>
              <a:t>and plus 5 countries, while ensuring representatives </a:t>
            </a:r>
            <a:r>
              <a:rPr lang="en-US" altLang="ja-JP" sz="2200" smtClean="0">
                <a:latin typeface="Arial" charset="0"/>
              </a:rPr>
              <a:t>from ASEAN </a:t>
            </a:r>
            <a:r>
              <a:rPr lang="en-US" altLang="ja-JP" sz="2200" dirty="0" smtClean="0">
                <a:latin typeface="Arial" charset="0"/>
              </a:rPr>
              <a:t>countries &amp; avoiding over-representativeness </a:t>
            </a:r>
            <a:r>
              <a:rPr lang="en-US" altLang="ja-JP" sz="2200" smtClean="0">
                <a:latin typeface="Arial" charset="0"/>
              </a:rPr>
              <a:t>from non-ASEAN.</a:t>
            </a:r>
            <a:endParaRPr lang="en-US" altLang="ja-JP" sz="2200" dirty="0" smtClean="0">
              <a:latin typeface="Arial" charset="0"/>
            </a:endParaRPr>
          </a:p>
          <a:p>
            <a:pPr eaLnBrk="1" hangingPunct="1">
              <a:lnSpc>
                <a:spcPct val="90000"/>
              </a:lnSpc>
            </a:pPr>
            <a:r>
              <a:rPr lang="en-US" altLang="ja-JP" sz="2400" b="1" dirty="0" smtClean="0">
                <a:latin typeface="Arial" charset="0"/>
              </a:rPr>
              <a:t>Selection Method </a:t>
            </a:r>
          </a:p>
          <a:p>
            <a:pPr lvl="1" eaLnBrk="1" hangingPunct="1">
              <a:lnSpc>
                <a:spcPct val="90000"/>
              </a:lnSpc>
            </a:pPr>
            <a:r>
              <a:rPr lang="en-US" altLang="ja-JP" sz="2200" dirty="0" smtClean="0">
                <a:latin typeface="Arial" charset="0"/>
              </a:rPr>
              <a:t>1st step, we identify universities that appear in any list of 3 university rankings* and 8 international (or regional) university organizations‘ memberships* </a:t>
            </a:r>
            <a:r>
              <a:rPr lang="en-US" altLang="ja-JP" sz="2200" i="1" dirty="0" smtClean="0">
                <a:latin typeface="Arial" charset="0"/>
              </a:rPr>
              <a:t>(*</a:t>
            </a:r>
            <a:r>
              <a:rPr lang="en-US" altLang="ja-JP" sz="2200" i="1" u="sng" dirty="0" smtClean="0">
                <a:latin typeface="Arial" charset="0"/>
              </a:rPr>
              <a:t>next slide</a:t>
            </a:r>
            <a:r>
              <a:rPr lang="en-US" altLang="ja-JP" sz="2200" i="1" dirty="0" smtClean="0">
                <a:latin typeface="Arial" charset="0"/>
              </a:rPr>
              <a:t>)</a:t>
            </a:r>
            <a:r>
              <a:rPr lang="ja-JP" altLang="en-US" sz="2200" i="1" dirty="0" smtClean="0">
                <a:latin typeface="Arial" charset="0"/>
              </a:rPr>
              <a:t>☆</a:t>
            </a:r>
            <a:endParaRPr lang="en-US" altLang="ja-JP" sz="2200" i="1" dirty="0" smtClean="0">
              <a:latin typeface="Arial" charset="0"/>
            </a:endParaRPr>
          </a:p>
          <a:p>
            <a:pPr lvl="1" eaLnBrk="1" hangingPunct="1">
              <a:lnSpc>
                <a:spcPct val="90000"/>
              </a:lnSpc>
              <a:buFont typeface="Arial" charset="0"/>
              <a:buNone/>
            </a:pPr>
            <a:r>
              <a:rPr lang="ja-JP" altLang="en-US" sz="2200" i="1" dirty="0" smtClean="0">
                <a:latin typeface="Arial" charset="0"/>
              </a:rPr>
              <a:t>　⇒ </a:t>
            </a:r>
            <a:r>
              <a:rPr lang="en-US" altLang="ja-JP" sz="2200" i="1" dirty="0" smtClean="0">
                <a:latin typeface="Arial" charset="0"/>
              </a:rPr>
              <a:t>Applied for </a:t>
            </a:r>
            <a:r>
              <a:rPr lang="en-US" altLang="ja-JP" sz="2200" i="1" smtClean="0">
                <a:latin typeface="Arial" charset="0"/>
              </a:rPr>
              <a:t>8 ASEAN </a:t>
            </a:r>
            <a:r>
              <a:rPr lang="en-US" altLang="ja-JP" sz="2200" i="1" dirty="0" smtClean="0">
                <a:latin typeface="Arial" charset="0"/>
              </a:rPr>
              <a:t>countries </a:t>
            </a:r>
          </a:p>
          <a:p>
            <a:pPr lvl="1" eaLnBrk="1" hangingPunct="1">
              <a:lnSpc>
                <a:spcPct val="90000"/>
              </a:lnSpc>
            </a:pPr>
            <a:r>
              <a:rPr lang="en-US" altLang="ja-JP" sz="2200" dirty="0" smtClean="0">
                <a:latin typeface="Arial" charset="0"/>
              </a:rPr>
              <a:t>2nd, identify universities that appear at least twice in the above lists </a:t>
            </a:r>
            <a:r>
              <a:rPr lang="ja-JP" altLang="en-US" sz="2200" dirty="0" smtClean="0">
                <a:latin typeface="Arial" charset="0"/>
              </a:rPr>
              <a:t>　</a:t>
            </a:r>
            <a:r>
              <a:rPr lang="ja-JP" altLang="en-US" sz="2200" i="1" dirty="0" smtClean="0">
                <a:latin typeface="Arial" charset="0"/>
              </a:rPr>
              <a:t>⇒ </a:t>
            </a:r>
            <a:r>
              <a:rPr lang="en-US" altLang="ja-JP" sz="2200" i="1" dirty="0" smtClean="0">
                <a:latin typeface="Arial" charset="0"/>
              </a:rPr>
              <a:t>Applied for </a:t>
            </a:r>
            <a:r>
              <a:rPr lang="en-US" altLang="ja-JP" sz="2200" i="1" smtClean="0">
                <a:latin typeface="Arial" charset="0"/>
              </a:rPr>
              <a:t>2 ASEAN </a:t>
            </a:r>
            <a:r>
              <a:rPr lang="en-US" altLang="ja-JP" sz="2200" i="1" dirty="0" smtClean="0">
                <a:latin typeface="Arial" charset="0"/>
              </a:rPr>
              <a:t>countries and China</a:t>
            </a:r>
          </a:p>
          <a:p>
            <a:pPr lvl="1" eaLnBrk="1" hangingPunct="1">
              <a:lnSpc>
                <a:spcPct val="90000"/>
              </a:lnSpc>
            </a:pPr>
            <a:r>
              <a:rPr lang="en-US" altLang="ja-JP" sz="2200" dirty="0" smtClean="0">
                <a:latin typeface="Arial" charset="0"/>
              </a:rPr>
              <a:t>3rd, identify universities that appear at least three times in the above lists </a:t>
            </a:r>
            <a:r>
              <a:rPr lang="en-US" altLang="ja-JP" sz="2200" i="1" dirty="0" smtClean="0">
                <a:latin typeface="Arial" charset="0"/>
              </a:rPr>
              <a:t>⇒ Applied for the rest of countries</a:t>
            </a:r>
          </a:p>
          <a:p>
            <a:pPr lvl="1" eaLnBrk="1" hangingPunct="1">
              <a:lnSpc>
                <a:spcPct val="90000"/>
              </a:lnSpc>
            </a:pPr>
            <a:r>
              <a:rPr lang="en-US" altLang="ja-JP" sz="2200" dirty="0" smtClean="0">
                <a:latin typeface="Arial" charset="0"/>
              </a:rPr>
              <a:t>Lastly, added 22 universities suggested by the participants from the Bangkok Workshop.</a:t>
            </a:r>
            <a:r>
              <a:rPr lang="en-US" altLang="ja-JP" sz="2400" dirty="0" smtClean="0">
                <a:latin typeface="Arial" charset="0"/>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4A5B76D3-ED91-41F3-B7A0-D9AAFFC56596}" type="slidenum">
              <a:rPr lang="ja-JP" altLang="en-US"/>
              <a:pPr>
                <a:defRPr/>
              </a:pPr>
              <a:t>57</a:t>
            </a:fld>
            <a:endParaRPr lang="en-US" altLang="ja-JP"/>
          </a:p>
        </p:txBody>
      </p:sp>
      <p:sp>
        <p:nvSpPr>
          <p:cNvPr id="51202" name="Rectangle 2"/>
          <p:cNvSpPr>
            <a:spLocks noGrp="1" noChangeArrowheads="1"/>
          </p:cNvSpPr>
          <p:nvPr>
            <p:ph type="body" idx="4294967295"/>
          </p:nvPr>
        </p:nvSpPr>
        <p:spPr>
          <a:xfrm>
            <a:off x="0" y="665163"/>
            <a:ext cx="8569325" cy="6003925"/>
          </a:xfrm>
        </p:spPr>
        <p:txBody>
          <a:bodyPr/>
          <a:lstStyle/>
          <a:p>
            <a:pPr eaLnBrk="1" hangingPunct="1">
              <a:lnSpc>
                <a:spcPct val="80000"/>
              </a:lnSpc>
            </a:pPr>
            <a:r>
              <a:rPr lang="en-US" altLang="ja-JP" sz="2800" b="1" dirty="0" smtClean="0">
                <a:latin typeface="Arial" charset="0"/>
              </a:rPr>
              <a:t>Selection method (continued)</a:t>
            </a:r>
            <a:r>
              <a:rPr lang="en-US" altLang="ja-JP" sz="2800" dirty="0" smtClean="0">
                <a:latin typeface="Arial" charset="0"/>
              </a:rPr>
              <a:t> </a:t>
            </a:r>
          </a:p>
          <a:p>
            <a:pPr eaLnBrk="1" hangingPunct="1">
              <a:lnSpc>
                <a:spcPct val="80000"/>
              </a:lnSpc>
              <a:buFontTx/>
              <a:buChar char="☆"/>
            </a:pPr>
            <a:r>
              <a:rPr lang="en-US" altLang="ja-JP" sz="2400" dirty="0" smtClean="0">
                <a:latin typeface="Arial" charset="0"/>
              </a:rPr>
              <a:t>University rankings used</a:t>
            </a:r>
          </a:p>
          <a:p>
            <a:pPr lvl="1" eaLnBrk="1" hangingPunct="1">
              <a:lnSpc>
                <a:spcPct val="80000"/>
              </a:lnSpc>
              <a:buFont typeface="Arial" charset="0"/>
              <a:buNone/>
            </a:pPr>
            <a:r>
              <a:rPr lang="ja-JP" altLang="en-US" sz="2000" dirty="0" smtClean="0">
                <a:latin typeface="Arial" charset="0"/>
              </a:rPr>
              <a:t>①</a:t>
            </a:r>
            <a:r>
              <a:rPr lang="en-US" altLang="ja-JP" sz="2000" dirty="0" smtClean="0">
                <a:latin typeface="Arial" charset="0"/>
              </a:rPr>
              <a:t>Times Higher Education-QS World University Rankings 2008 (Complete Rankings)    (400 ranked)</a:t>
            </a:r>
          </a:p>
          <a:p>
            <a:pPr lvl="1" eaLnBrk="1" hangingPunct="1">
              <a:lnSpc>
                <a:spcPct val="80000"/>
              </a:lnSpc>
              <a:buFont typeface="Arial" charset="0"/>
              <a:buNone/>
            </a:pPr>
            <a:r>
              <a:rPr lang="ja-JP" altLang="en-US" sz="2000" dirty="0" smtClean="0">
                <a:latin typeface="Arial" charset="0"/>
              </a:rPr>
              <a:t>②</a:t>
            </a:r>
            <a:r>
              <a:rPr lang="en-US" altLang="ja-JP" sz="2000" dirty="0" smtClean="0">
                <a:latin typeface="Arial" charset="0"/>
              </a:rPr>
              <a:t>Shanghai Jiao Tong University, Academic Ranking of World Universities 2008 (500 ranked) </a:t>
            </a:r>
          </a:p>
          <a:p>
            <a:pPr lvl="1" eaLnBrk="1" hangingPunct="1">
              <a:lnSpc>
                <a:spcPct val="80000"/>
              </a:lnSpc>
              <a:buFont typeface="Arial" charset="0"/>
              <a:buNone/>
            </a:pPr>
            <a:r>
              <a:rPr lang="ja-JP" altLang="en-US" sz="2000" dirty="0" smtClean="0">
                <a:latin typeface="Arial" charset="0"/>
              </a:rPr>
              <a:t>③</a:t>
            </a:r>
            <a:r>
              <a:rPr lang="en-US" altLang="ja-JP" sz="2000" dirty="0" smtClean="0">
                <a:latin typeface="Arial" charset="0"/>
              </a:rPr>
              <a:t>Ranking Web of World Universities 2008, by </a:t>
            </a:r>
            <a:r>
              <a:rPr lang="en-US" altLang="ja-JP" sz="2000" dirty="0" err="1" smtClean="0">
                <a:latin typeface="Arial" charset="0"/>
              </a:rPr>
              <a:t>Webometrics</a:t>
            </a:r>
            <a:r>
              <a:rPr lang="en-US" altLang="ja-JP" sz="2000" dirty="0" smtClean="0">
                <a:latin typeface="Arial" charset="0"/>
              </a:rPr>
              <a:t> (5000 ranked)</a:t>
            </a:r>
            <a:br>
              <a:rPr lang="en-US" altLang="ja-JP" sz="2000" dirty="0" smtClean="0">
                <a:latin typeface="Arial" charset="0"/>
              </a:rPr>
            </a:br>
            <a:endParaRPr lang="en-US" altLang="ja-JP" sz="2000" dirty="0" smtClean="0">
              <a:latin typeface="Arial" charset="0"/>
            </a:endParaRPr>
          </a:p>
          <a:p>
            <a:pPr eaLnBrk="1" hangingPunct="1">
              <a:lnSpc>
                <a:spcPct val="80000"/>
              </a:lnSpc>
              <a:buFontTx/>
              <a:buChar char="☆"/>
            </a:pPr>
            <a:r>
              <a:rPr lang="en-US" altLang="ja-JP" sz="2400" dirty="0" smtClean="0">
                <a:latin typeface="Arial" charset="0"/>
              </a:rPr>
              <a:t>International (or regional) organizations used</a:t>
            </a:r>
          </a:p>
          <a:p>
            <a:pPr lvl="1" eaLnBrk="1" hangingPunct="1">
              <a:lnSpc>
                <a:spcPct val="80000"/>
              </a:lnSpc>
              <a:buFont typeface="Arial" charset="0"/>
              <a:buNone/>
            </a:pPr>
            <a:r>
              <a:rPr lang="ja-JP" altLang="en-US" sz="2000" dirty="0" smtClean="0">
                <a:latin typeface="Arial" charset="0"/>
              </a:rPr>
              <a:t>①</a:t>
            </a:r>
            <a:r>
              <a:rPr lang="en-US" altLang="ja-JP" sz="2000" dirty="0" smtClean="0">
                <a:latin typeface="Arial" charset="0"/>
              </a:rPr>
              <a:t>UMAP: University Mobility and Asian and the Pacific (324)</a:t>
            </a:r>
          </a:p>
          <a:p>
            <a:pPr lvl="1" eaLnBrk="1" hangingPunct="1">
              <a:lnSpc>
                <a:spcPct val="80000"/>
              </a:lnSpc>
              <a:buFont typeface="Arial" charset="0"/>
              <a:buNone/>
            </a:pPr>
            <a:r>
              <a:rPr lang="ja-JP" altLang="en-US" sz="2000" dirty="0" smtClean="0">
                <a:latin typeface="Arial" charset="0"/>
              </a:rPr>
              <a:t>②</a:t>
            </a:r>
            <a:r>
              <a:rPr lang="en-US" altLang="ja-JP" sz="2000" dirty="0" smtClean="0">
                <a:latin typeface="Arial" charset="0"/>
              </a:rPr>
              <a:t>AUN</a:t>
            </a:r>
            <a:r>
              <a:rPr lang="en-US" altLang="ja-JP" sz="2000" smtClean="0">
                <a:latin typeface="Arial" charset="0"/>
              </a:rPr>
              <a:t>: ASEAN </a:t>
            </a:r>
            <a:r>
              <a:rPr lang="en-US" altLang="ja-JP" sz="2000" dirty="0" smtClean="0">
                <a:latin typeface="Arial" charset="0"/>
              </a:rPr>
              <a:t>University Network (21)</a:t>
            </a:r>
          </a:p>
          <a:p>
            <a:pPr lvl="1" eaLnBrk="1" hangingPunct="1">
              <a:lnSpc>
                <a:spcPct val="80000"/>
              </a:lnSpc>
              <a:buFont typeface="Arial" charset="0"/>
              <a:buNone/>
            </a:pPr>
            <a:r>
              <a:rPr lang="ja-JP" altLang="en-US" sz="2000" dirty="0" smtClean="0">
                <a:latin typeface="Arial" charset="0"/>
              </a:rPr>
              <a:t>③</a:t>
            </a:r>
            <a:r>
              <a:rPr lang="en-US" altLang="ja-JP" sz="2000" dirty="0" smtClean="0">
                <a:latin typeface="Arial" charset="0"/>
              </a:rPr>
              <a:t>IAU: International Association of Universities  (593)</a:t>
            </a:r>
          </a:p>
          <a:p>
            <a:pPr lvl="1" eaLnBrk="1" hangingPunct="1">
              <a:lnSpc>
                <a:spcPct val="80000"/>
              </a:lnSpc>
              <a:buFont typeface="Arial" charset="0"/>
              <a:buNone/>
            </a:pPr>
            <a:r>
              <a:rPr lang="ja-JP" altLang="en-US" sz="2000" dirty="0" smtClean="0">
                <a:latin typeface="Arial" charset="0"/>
              </a:rPr>
              <a:t>④</a:t>
            </a:r>
            <a:r>
              <a:rPr lang="en-US" altLang="ja-JP" sz="2000" dirty="0" smtClean="0">
                <a:latin typeface="Arial" charset="0"/>
              </a:rPr>
              <a:t>IARU: International Alliance of Research Universities (10)</a:t>
            </a:r>
          </a:p>
          <a:p>
            <a:pPr lvl="1" eaLnBrk="1" hangingPunct="1">
              <a:lnSpc>
                <a:spcPct val="80000"/>
              </a:lnSpc>
              <a:buFont typeface="Arial" charset="0"/>
              <a:buNone/>
            </a:pPr>
            <a:r>
              <a:rPr lang="ja-JP" altLang="en-US" sz="2000" dirty="0" smtClean="0">
                <a:latin typeface="Arial" charset="0"/>
              </a:rPr>
              <a:t>⑤</a:t>
            </a:r>
            <a:r>
              <a:rPr lang="en-US" altLang="ja-JP" sz="2000" dirty="0" smtClean="0">
                <a:latin typeface="Arial" charset="0"/>
              </a:rPr>
              <a:t>APRU: Association of Pacific Rim Universities (42)</a:t>
            </a:r>
          </a:p>
          <a:p>
            <a:pPr lvl="1" eaLnBrk="1" hangingPunct="1">
              <a:lnSpc>
                <a:spcPct val="80000"/>
              </a:lnSpc>
              <a:buFont typeface="Arial" charset="0"/>
              <a:buNone/>
            </a:pPr>
            <a:r>
              <a:rPr lang="ja-JP" altLang="en-US" sz="2000" dirty="0" smtClean="0">
                <a:latin typeface="Arial" charset="0"/>
              </a:rPr>
              <a:t>⑥</a:t>
            </a:r>
            <a:r>
              <a:rPr lang="en-US" altLang="ja-JP" sz="2000" dirty="0" smtClean="0">
                <a:latin typeface="Arial" charset="0"/>
              </a:rPr>
              <a:t>AERU: Association of East Asian Research Universities (17)</a:t>
            </a:r>
          </a:p>
          <a:p>
            <a:pPr lvl="1" eaLnBrk="1" hangingPunct="1">
              <a:lnSpc>
                <a:spcPct val="80000"/>
              </a:lnSpc>
              <a:buFont typeface="Arial" charset="0"/>
              <a:buNone/>
            </a:pPr>
            <a:r>
              <a:rPr lang="ja-JP" altLang="en-US" sz="2000" dirty="0" smtClean="0">
                <a:latin typeface="Arial" charset="0"/>
              </a:rPr>
              <a:t>⑦</a:t>
            </a:r>
            <a:r>
              <a:rPr lang="en-US" altLang="ja-JP" sz="2000" dirty="0" smtClean="0">
                <a:latin typeface="Arial" charset="0"/>
              </a:rPr>
              <a:t>ASAIHL: Association of Southeast Asian Institutions of Higher Learning (165)</a:t>
            </a:r>
          </a:p>
          <a:p>
            <a:pPr lvl="1" eaLnBrk="1" hangingPunct="1">
              <a:lnSpc>
                <a:spcPct val="80000"/>
              </a:lnSpc>
              <a:buFont typeface="Arial" charset="0"/>
              <a:buNone/>
            </a:pPr>
            <a:r>
              <a:rPr lang="ja-JP" altLang="en-US" sz="2000" dirty="0" smtClean="0">
                <a:latin typeface="Arial" charset="0"/>
              </a:rPr>
              <a:t>⑧</a:t>
            </a:r>
            <a:r>
              <a:rPr lang="en-US" altLang="ja-JP" sz="2000" dirty="0" smtClean="0">
                <a:latin typeface="Arial" charset="0"/>
              </a:rPr>
              <a:t>AUAP: Association of Universities of Asia and the Pacific (206)</a:t>
            </a:r>
          </a:p>
          <a:p>
            <a:pPr lvl="1" eaLnBrk="1" hangingPunct="1">
              <a:lnSpc>
                <a:spcPct val="80000"/>
              </a:lnSpc>
              <a:buFont typeface="Wingdings" pitchFamily="2" charset="2"/>
              <a:buNone/>
            </a:pPr>
            <a:endParaRPr lang="en-US" altLang="ja-JP" sz="2000" dirty="0" smtClean="0">
              <a:latin typeface="Arial" charset="0"/>
            </a:endParaRPr>
          </a:p>
        </p:txBody>
      </p:sp>
      <p:sp>
        <p:nvSpPr>
          <p:cNvPr id="51203" name="Rectangle 2"/>
          <p:cNvSpPr>
            <a:spLocks noChangeArrowheads="1"/>
          </p:cNvSpPr>
          <p:nvPr/>
        </p:nvSpPr>
        <p:spPr bwMode="auto">
          <a:xfrm>
            <a:off x="5580063" y="188913"/>
            <a:ext cx="3563937" cy="503237"/>
          </a:xfrm>
          <a:prstGeom prst="rect">
            <a:avLst/>
          </a:prstGeom>
          <a:noFill/>
          <a:ln w="9525">
            <a:noFill/>
            <a:miter lim="800000"/>
            <a:headEnd/>
            <a:tailEnd/>
          </a:ln>
        </p:spPr>
        <p:txBody>
          <a:bodyPr anchor="ctr"/>
          <a:lstStyle/>
          <a:p>
            <a:pPr algn="r"/>
            <a:r>
              <a:rPr lang="en-US" altLang="ja-JP" sz="2000" b="0" dirty="0" smtClean="0"/>
              <a:t>Survey </a:t>
            </a:r>
            <a:r>
              <a:rPr lang="en-US" altLang="ja-JP" sz="2000" b="0" dirty="0"/>
              <a:t>for 300 universities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5580063" y="188913"/>
            <a:ext cx="3563937" cy="503237"/>
          </a:xfrm>
          <a:prstGeom prst="rect">
            <a:avLst/>
          </a:prstGeom>
          <a:noFill/>
          <a:ln w="9525">
            <a:noFill/>
            <a:miter lim="800000"/>
            <a:headEnd/>
            <a:tailEnd/>
          </a:ln>
        </p:spPr>
        <p:txBody>
          <a:bodyPr anchor="ctr"/>
          <a:lstStyle/>
          <a:p>
            <a:pPr algn="r"/>
            <a:r>
              <a:rPr lang="en-US" altLang="ja-JP" sz="2000" b="0" dirty="0" smtClean="0"/>
              <a:t> </a:t>
            </a:r>
            <a:r>
              <a:rPr lang="en-US" altLang="ja-JP" sz="2000" b="0" dirty="0"/>
              <a:t>Survey for 300 universities</a:t>
            </a:r>
          </a:p>
        </p:txBody>
      </p:sp>
      <p:pic>
        <p:nvPicPr>
          <p:cNvPr id="53250" name="Picture 15"/>
          <p:cNvPicPr>
            <a:picLocks noGrp="1" noChangeAspect="1" noChangeArrowheads="1"/>
          </p:cNvPicPr>
          <p:nvPr>
            <p:ph type="body" idx="4294967295"/>
          </p:nvPr>
        </p:nvPicPr>
        <p:blipFill>
          <a:blip r:embed="rId3" cstate="print"/>
          <a:srcRect/>
          <a:stretch>
            <a:fillRect/>
          </a:stretch>
        </p:blipFill>
        <p:spPr>
          <a:xfrm>
            <a:off x="179388" y="908050"/>
            <a:ext cx="8785225" cy="5616575"/>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p:cNvSpPr>
          <p:nvPr>
            <p:ph type="title"/>
          </p:nvPr>
        </p:nvSpPr>
        <p:spPr/>
        <p:txBody>
          <a:bodyPr/>
          <a:lstStyle/>
          <a:p>
            <a:pPr algn="l" eaLnBrk="1" hangingPunct="1"/>
            <a:r>
              <a:rPr lang="en-US" altLang="ja-JP" sz="3200" b="1" smtClean="0">
                <a:latin typeface="Arial" charset="0"/>
              </a:rPr>
              <a:t>Workshop in Bangkok, Thailand </a:t>
            </a:r>
            <a:br>
              <a:rPr lang="en-US" altLang="ja-JP" sz="3200" b="1" smtClean="0">
                <a:latin typeface="Arial" charset="0"/>
              </a:rPr>
            </a:br>
            <a:r>
              <a:rPr lang="en-US" altLang="ja-JP" sz="3200" b="1" smtClean="0">
                <a:latin typeface="Arial" charset="0"/>
              </a:rPr>
              <a:t>(June 30, 2009)</a:t>
            </a:r>
          </a:p>
        </p:txBody>
      </p:sp>
      <p:pic>
        <p:nvPicPr>
          <p:cNvPr id="43010" name="Picture 11" descr="DSCN0058"/>
          <p:cNvPicPr>
            <a:picLocks noGrp="1" noChangeAspect="1" noChangeArrowheads="1"/>
          </p:cNvPicPr>
          <p:nvPr>
            <p:ph type="chart" idx="1"/>
          </p:nvPr>
        </p:nvPicPr>
        <p:blipFill>
          <a:blip r:embed="rId3" cstate="print"/>
          <a:srcRect/>
          <a:stretch>
            <a:fillRect/>
          </a:stretch>
        </p:blipFill>
        <p:spPr>
          <a:xfrm>
            <a:off x="468313" y="2130425"/>
            <a:ext cx="3887787" cy="1978025"/>
          </a:xfrm>
        </p:spPr>
      </p:pic>
      <p:sp>
        <p:nvSpPr>
          <p:cNvPr id="7" name="スライド番号プレースホルダ 5"/>
          <p:cNvSpPr>
            <a:spLocks noGrp="1"/>
          </p:cNvSpPr>
          <p:nvPr>
            <p:ph type="sldNum" sz="quarter" idx="12"/>
          </p:nvPr>
        </p:nvSpPr>
        <p:spPr/>
        <p:txBody>
          <a:bodyPr/>
          <a:lstStyle/>
          <a:p>
            <a:pPr>
              <a:defRPr/>
            </a:pPr>
            <a:fld id="{3C8059DC-7FBC-432B-ACA8-8BCF424D9620}" type="slidenum">
              <a:rPr lang="ja-JP" altLang="en-US"/>
              <a:pPr>
                <a:defRPr/>
              </a:pPr>
              <a:t>59</a:t>
            </a:fld>
            <a:endParaRPr lang="en-US" altLang="ja-JP"/>
          </a:p>
        </p:txBody>
      </p:sp>
      <p:sp>
        <p:nvSpPr>
          <p:cNvPr id="43012" name="Rectangle 14"/>
          <p:cNvSpPr>
            <a:spLocks noGrp="1"/>
          </p:cNvSpPr>
          <p:nvPr>
            <p:ph type="body" sz="half" idx="4294967295"/>
          </p:nvPr>
        </p:nvSpPr>
        <p:spPr>
          <a:xfrm>
            <a:off x="0" y="4222750"/>
            <a:ext cx="8229600" cy="2187575"/>
          </a:xfrm>
        </p:spPr>
        <p:txBody>
          <a:bodyPr/>
          <a:lstStyle/>
          <a:p>
            <a:pPr eaLnBrk="1" hangingPunct="1">
              <a:lnSpc>
                <a:spcPct val="90000"/>
              </a:lnSpc>
            </a:pPr>
            <a:r>
              <a:rPr lang="en-US" altLang="ja-JP" sz="2400" dirty="0" smtClean="0">
                <a:latin typeface="Arial" charset="0"/>
              </a:rPr>
              <a:t>Collaborated with SEAMEO-RIHED</a:t>
            </a:r>
          </a:p>
          <a:p>
            <a:pPr eaLnBrk="1" hangingPunct="1">
              <a:lnSpc>
                <a:spcPct val="90000"/>
              </a:lnSpc>
            </a:pPr>
            <a:r>
              <a:rPr lang="en-US" altLang="ja-JP" sz="2400" dirty="0" smtClean="0">
                <a:latin typeface="Arial" charset="0"/>
              </a:rPr>
              <a:t>Discussed the research project to receive inputs and endorsements.</a:t>
            </a:r>
          </a:p>
          <a:p>
            <a:pPr eaLnBrk="1" hangingPunct="1">
              <a:lnSpc>
                <a:spcPct val="90000"/>
              </a:lnSpc>
            </a:pPr>
            <a:r>
              <a:rPr lang="en-US" altLang="ja-JP" sz="2400" dirty="0" smtClean="0">
                <a:latin typeface="Arial" charset="0"/>
              </a:rPr>
              <a:t>Attended by policy makers and researchers </a:t>
            </a:r>
            <a:r>
              <a:rPr lang="en-US" altLang="ja-JP" sz="2400" smtClean="0">
                <a:latin typeface="Arial" charset="0"/>
              </a:rPr>
              <a:t>from ASEAN+3+1 </a:t>
            </a:r>
            <a:r>
              <a:rPr lang="en-US" altLang="ja-JP" sz="2400" dirty="0" smtClean="0">
                <a:latin typeface="Arial" charset="0"/>
              </a:rPr>
              <a:t>countries</a:t>
            </a:r>
          </a:p>
          <a:p>
            <a:pPr eaLnBrk="1" hangingPunct="1">
              <a:lnSpc>
                <a:spcPct val="90000"/>
              </a:lnSpc>
              <a:buFont typeface="Arial" charset="0"/>
              <a:buNone/>
            </a:pPr>
            <a:endParaRPr lang="ja-JP" altLang="en-US" sz="2400" dirty="0" smtClean="0">
              <a:latin typeface="Arial" charset="0"/>
            </a:endParaRPr>
          </a:p>
        </p:txBody>
      </p:sp>
      <p:pic>
        <p:nvPicPr>
          <p:cNvPr id="43013" name="Picture 13" descr="DSCN0034"/>
          <p:cNvPicPr>
            <a:picLocks noGrp="1" noChangeAspect="1" noChangeArrowheads="1"/>
          </p:cNvPicPr>
          <p:nvPr>
            <p:ph sz="half" idx="4294967295"/>
          </p:nvPr>
        </p:nvPicPr>
        <p:blipFill>
          <a:blip r:embed="rId4" cstate="print"/>
          <a:srcRect/>
          <a:stretch>
            <a:fillRect/>
          </a:stretch>
        </p:blipFill>
        <p:spPr>
          <a:xfrm>
            <a:off x="5111750" y="2130425"/>
            <a:ext cx="4032250" cy="1978025"/>
          </a:xfrm>
        </p:spPr>
      </p:pic>
      <p:sp>
        <p:nvSpPr>
          <p:cNvPr id="43016" name="Rectangle 2"/>
          <p:cNvSpPr>
            <a:spLocks noChangeArrowheads="1"/>
          </p:cNvSpPr>
          <p:nvPr/>
        </p:nvSpPr>
        <p:spPr bwMode="auto">
          <a:xfrm>
            <a:off x="5580063" y="188913"/>
            <a:ext cx="3563937" cy="503237"/>
          </a:xfrm>
          <a:prstGeom prst="rect">
            <a:avLst/>
          </a:prstGeom>
          <a:noFill/>
          <a:ln w="9525">
            <a:noFill/>
            <a:miter lim="800000"/>
            <a:headEnd/>
            <a:tailEnd/>
          </a:ln>
        </p:spPr>
        <p:txBody>
          <a:bodyPr anchor="ctr"/>
          <a:lstStyle/>
          <a:p>
            <a:pPr algn="r"/>
            <a:r>
              <a:rPr lang="en-US" altLang="ja-JP" sz="2000" b="0" dirty="0" smtClean="0"/>
              <a:t>Survey </a:t>
            </a:r>
            <a:r>
              <a:rPr lang="en-US" altLang="ja-JP" sz="2000" b="0" dirty="0"/>
              <a:t>for 300 universities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t>International Students in China, Korea and Japan</a:t>
            </a:r>
            <a:br>
              <a:rPr kumimoji="1" lang="en-US" altLang="ja-JP" sz="2400" dirty="0" smtClean="0"/>
            </a:br>
            <a:r>
              <a:rPr kumimoji="1" lang="en-US" altLang="ja-JP" sz="2400" dirty="0" smtClean="0"/>
              <a:t>(UNESCO UIS 2012)</a:t>
            </a:r>
            <a:endParaRPr kumimoji="1" lang="ja-JP" altLang="en-US" sz="2400" dirty="0"/>
          </a:p>
        </p:txBody>
      </p:sp>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6</a:t>
            </a:fld>
            <a:endParaRPr lang="en-US" altLang="ja-JP"/>
          </a:p>
        </p:txBody>
      </p:sp>
      <p:graphicFrame>
        <p:nvGraphicFramePr>
          <p:cNvPr id="5" name="グラフ プレースホルダ 4"/>
          <p:cNvGraphicFramePr>
            <a:graphicFrameLocks noGrp="1"/>
          </p:cNvGraphicFramePr>
          <p:nvPr>
            <p:ph type="chart"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ED44A43A-9493-4ED0-945D-111314973795}" type="slidenum">
              <a:rPr lang="ja-JP" altLang="en-US"/>
              <a:pPr>
                <a:defRPr/>
              </a:pPr>
              <a:t>60</a:t>
            </a:fld>
            <a:endParaRPr lang="en-US" altLang="ja-JP"/>
          </a:p>
        </p:txBody>
      </p:sp>
      <p:pic>
        <p:nvPicPr>
          <p:cNvPr id="55298" name="Picture 9"/>
          <p:cNvPicPr>
            <a:picLocks noChangeAspect="1" noChangeArrowheads="1"/>
          </p:cNvPicPr>
          <p:nvPr/>
        </p:nvPicPr>
        <p:blipFill>
          <a:blip r:embed="rId3" cstate="print"/>
          <a:srcRect/>
          <a:stretch>
            <a:fillRect/>
          </a:stretch>
        </p:blipFill>
        <p:spPr bwMode="auto">
          <a:xfrm>
            <a:off x="395288" y="981075"/>
            <a:ext cx="8353425" cy="5327650"/>
          </a:xfrm>
          <a:prstGeom prst="rect">
            <a:avLst/>
          </a:prstGeom>
          <a:noFill/>
          <a:ln w="9525">
            <a:noFill/>
            <a:miter lim="800000"/>
            <a:headEnd/>
            <a:tailEnd/>
          </a:ln>
        </p:spPr>
      </p:pic>
      <p:sp>
        <p:nvSpPr>
          <p:cNvPr id="55299" name="Rectangle 2"/>
          <p:cNvSpPr>
            <a:spLocks noChangeArrowheads="1"/>
          </p:cNvSpPr>
          <p:nvPr/>
        </p:nvSpPr>
        <p:spPr bwMode="auto">
          <a:xfrm>
            <a:off x="5580063" y="188913"/>
            <a:ext cx="3563937" cy="503237"/>
          </a:xfrm>
          <a:prstGeom prst="rect">
            <a:avLst/>
          </a:prstGeom>
          <a:noFill/>
          <a:ln w="9525">
            <a:noFill/>
            <a:miter lim="800000"/>
            <a:headEnd/>
            <a:tailEnd/>
          </a:ln>
        </p:spPr>
        <p:txBody>
          <a:bodyPr anchor="ctr"/>
          <a:lstStyle/>
          <a:p>
            <a:pPr algn="r"/>
            <a:r>
              <a:rPr lang="en-US" altLang="ja-JP" sz="2000" b="0" dirty="0" smtClean="0"/>
              <a:t>Survey </a:t>
            </a:r>
            <a:r>
              <a:rPr lang="en-US" altLang="ja-JP" sz="2000" b="0" dirty="0"/>
              <a:t>for 300 universities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idx="4294967295"/>
          </p:nvPr>
        </p:nvSpPr>
        <p:spPr/>
        <p:txBody>
          <a:bodyPr/>
          <a:lstStyle/>
          <a:p>
            <a:r>
              <a:rPr lang="en-US" altLang="ja-JP" sz="3200" b="1" dirty="0" smtClean="0">
                <a:latin typeface="Arial" charset="0"/>
              </a:rPr>
              <a:t>Response rates</a:t>
            </a:r>
          </a:p>
        </p:txBody>
      </p:sp>
      <p:sp>
        <p:nvSpPr>
          <p:cNvPr id="57346" name="Rectangle 2"/>
          <p:cNvSpPr>
            <a:spLocks noChangeArrowheads="1"/>
          </p:cNvSpPr>
          <p:nvPr/>
        </p:nvSpPr>
        <p:spPr bwMode="auto">
          <a:xfrm>
            <a:off x="5580063" y="188913"/>
            <a:ext cx="3563937" cy="503237"/>
          </a:xfrm>
          <a:prstGeom prst="rect">
            <a:avLst/>
          </a:prstGeom>
          <a:noFill/>
          <a:ln w="9525">
            <a:noFill/>
            <a:miter lim="800000"/>
            <a:headEnd/>
            <a:tailEnd/>
          </a:ln>
        </p:spPr>
        <p:txBody>
          <a:bodyPr anchor="ctr"/>
          <a:lstStyle/>
          <a:p>
            <a:pPr algn="r"/>
            <a:r>
              <a:rPr lang="en-US" altLang="ja-JP" sz="2000" b="0" dirty="0" smtClean="0"/>
              <a:t> </a:t>
            </a:r>
            <a:r>
              <a:rPr lang="en-US" altLang="ja-JP" sz="2000" b="0" dirty="0"/>
              <a:t>Survey for 300 universities</a:t>
            </a:r>
          </a:p>
        </p:txBody>
      </p:sp>
      <p:pic>
        <p:nvPicPr>
          <p:cNvPr id="57347" name="Picture 1"/>
          <p:cNvPicPr>
            <a:picLocks noChangeAspect="1" noChangeArrowheads="1"/>
          </p:cNvPicPr>
          <p:nvPr/>
        </p:nvPicPr>
        <p:blipFill>
          <a:blip r:embed="rId3" cstate="print"/>
          <a:srcRect/>
          <a:stretch>
            <a:fillRect/>
          </a:stretch>
        </p:blipFill>
        <p:spPr bwMode="auto">
          <a:xfrm>
            <a:off x="571500" y="1357313"/>
            <a:ext cx="8072438" cy="5143500"/>
          </a:xfrm>
          <a:prstGeom prst="rect">
            <a:avLst/>
          </a:prstGeom>
          <a:noFill/>
          <a:ln w="9525">
            <a:noFill/>
            <a:miter lim="800000"/>
            <a:headEnd/>
            <a:tailEnd/>
          </a:ln>
        </p:spPr>
      </p:pic>
      <p:sp>
        <p:nvSpPr>
          <p:cNvPr id="57349" name="Text Box 5"/>
          <p:cNvSpPr txBox="1">
            <a:spLocks noChangeArrowheads="1"/>
          </p:cNvSpPr>
          <p:nvPr/>
        </p:nvSpPr>
        <p:spPr bwMode="auto">
          <a:xfrm>
            <a:off x="4140200" y="6237288"/>
            <a:ext cx="287338" cy="274637"/>
          </a:xfrm>
          <a:prstGeom prst="rect">
            <a:avLst/>
          </a:prstGeom>
          <a:noFill/>
          <a:ln w="9525">
            <a:noFill/>
            <a:miter lim="800000"/>
            <a:headEnd/>
            <a:tailEnd/>
          </a:ln>
          <a:effectLst/>
        </p:spPr>
        <p:txBody>
          <a:bodyPr>
            <a:spAutoFit/>
          </a:bodyPr>
          <a:lstStyle/>
          <a:p>
            <a:pPr>
              <a:spcBef>
                <a:spcPct val="50000"/>
              </a:spcBef>
            </a:pPr>
            <a:r>
              <a:rPr lang="ja-JP" altLang="en-US"/>
              <a:t>＊</a:t>
            </a:r>
          </a:p>
        </p:txBody>
      </p:sp>
      <p:sp>
        <p:nvSpPr>
          <p:cNvPr id="57350" name="Text Box 6"/>
          <p:cNvSpPr txBox="1">
            <a:spLocks noChangeArrowheads="1"/>
          </p:cNvSpPr>
          <p:nvPr/>
        </p:nvSpPr>
        <p:spPr bwMode="auto">
          <a:xfrm>
            <a:off x="395288" y="6524625"/>
            <a:ext cx="7993062" cy="274638"/>
          </a:xfrm>
          <a:prstGeom prst="rect">
            <a:avLst/>
          </a:prstGeom>
          <a:noFill/>
          <a:ln w="9525">
            <a:noFill/>
            <a:miter lim="800000"/>
            <a:headEnd/>
            <a:tailEnd/>
          </a:ln>
          <a:effectLst/>
        </p:spPr>
        <p:txBody>
          <a:bodyPr>
            <a:spAutoFit/>
          </a:bodyPr>
          <a:lstStyle/>
          <a:p>
            <a:pPr>
              <a:spcBef>
                <a:spcPct val="50000"/>
              </a:spcBef>
            </a:pPr>
            <a:r>
              <a:rPr lang="ja-JP" altLang="en-US"/>
              <a:t>* </a:t>
            </a:r>
            <a:r>
              <a:rPr lang="en-US" altLang="ja-JP"/>
              <a:t>May be less due to the effective answer rate by questions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タイトル 1"/>
          <p:cNvSpPr>
            <a:spLocks noGrp="1"/>
          </p:cNvSpPr>
          <p:nvPr>
            <p:ph type="title"/>
          </p:nvPr>
        </p:nvSpPr>
        <p:spPr>
          <a:xfrm>
            <a:off x="395288" y="549275"/>
            <a:ext cx="8229600" cy="1143000"/>
          </a:xfrm>
        </p:spPr>
        <p:txBody>
          <a:bodyPr/>
          <a:lstStyle/>
          <a:p>
            <a:pPr algn="l" eaLnBrk="1" hangingPunct="1"/>
            <a:r>
              <a:rPr lang="en-US" altLang="ja-JP" sz="3200" b="1" dirty="0" smtClean="0">
                <a:latin typeface="Arial" charset="0"/>
                <a:cs typeface="Arial" charset="0"/>
              </a:rPr>
              <a:t>Dimension : Regional partnerships</a:t>
            </a:r>
            <a:endParaRPr lang="ja-JP" altLang="en-US" sz="3200" b="1" dirty="0" smtClean="0">
              <a:latin typeface="Arial" charset="0"/>
              <a:cs typeface="Arial" charset="0"/>
            </a:endParaRPr>
          </a:p>
        </p:txBody>
      </p:sp>
      <p:sp>
        <p:nvSpPr>
          <p:cNvPr id="70658" name="コンテンツ プレースホルダ 2"/>
          <p:cNvSpPr>
            <a:spLocks noGrp="1" noTextEdit="1"/>
          </p:cNvSpPr>
          <p:nvPr>
            <p:ph type="chart" idx="1"/>
          </p:nvPr>
        </p:nvSpPr>
        <p:spPr/>
      </p:sp>
      <p:sp>
        <p:nvSpPr>
          <p:cNvPr id="23" name="スライド番号プレースホルダ 5"/>
          <p:cNvSpPr>
            <a:spLocks noGrp="1"/>
          </p:cNvSpPr>
          <p:nvPr>
            <p:ph type="sldNum" sz="quarter" idx="12"/>
          </p:nvPr>
        </p:nvSpPr>
        <p:spPr/>
        <p:txBody>
          <a:bodyPr/>
          <a:lstStyle/>
          <a:p>
            <a:pPr>
              <a:defRPr/>
            </a:pPr>
            <a:fld id="{96D61DAD-A99C-4960-9D6A-D32FFECF63D2}" type="slidenum">
              <a:rPr lang="ja-JP" altLang="en-US"/>
              <a:pPr>
                <a:defRPr/>
              </a:pPr>
              <a:t>62</a:t>
            </a:fld>
            <a:endParaRPr lang="en-US" altLang="ja-JP"/>
          </a:p>
        </p:txBody>
      </p:sp>
      <p:sp>
        <p:nvSpPr>
          <p:cNvPr id="70660" name="Rectangle 2"/>
          <p:cNvSpPr>
            <a:spLocks noChangeArrowheads="1"/>
          </p:cNvSpPr>
          <p:nvPr/>
        </p:nvSpPr>
        <p:spPr bwMode="auto">
          <a:xfrm>
            <a:off x="5580063" y="188913"/>
            <a:ext cx="3563937" cy="503237"/>
          </a:xfrm>
          <a:prstGeom prst="rect">
            <a:avLst/>
          </a:prstGeom>
          <a:noFill/>
          <a:ln w="9525">
            <a:noFill/>
            <a:miter lim="800000"/>
            <a:headEnd/>
            <a:tailEnd/>
          </a:ln>
        </p:spPr>
        <p:txBody>
          <a:bodyPr anchor="ctr"/>
          <a:lstStyle/>
          <a:p>
            <a:pPr algn="r"/>
            <a:r>
              <a:rPr lang="en-US" altLang="ja-JP" sz="2000" b="0" dirty="0" smtClean="0"/>
              <a:t>Survey </a:t>
            </a:r>
            <a:r>
              <a:rPr lang="en-US" altLang="ja-JP" sz="2000" b="0" dirty="0"/>
              <a:t>for 300 universities</a:t>
            </a:r>
          </a:p>
        </p:txBody>
      </p:sp>
      <p:sp>
        <p:nvSpPr>
          <p:cNvPr id="2" name="スライド番号プレースホルダ 5"/>
          <p:cNvSpPr txBox="1">
            <a:spLocks noGrp="1"/>
          </p:cNvSpPr>
          <p:nvPr/>
        </p:nvSpPr>
        <p:spPr>
          <a:xfrm>
            <a:off x="6553200" y="6356350"/>
            <a:ext cx="2133600" cy="365125"/>
          </a:xfrm>
          <a:prstGeom prst="rect">
            <a:avLst/>
          </a:prstGeom>
          <a:noFill/>
        </p:spPr>
        <p:txBody>
          <a:bodyPr anchor="ctr"/>
          <a:lstStyle/>
          <a:p>
            <a:pPr algn="r">
              <a:defRPr/>
            </a:pPr>
            <a:fld id="{9FC6E39D-986D-459B-AF7B-FC3136547503}" type="slidenum">
              <a:rPr lang="ja-JP" altLang="en-US" b="0">
                <a:solidFill>
                  <a:schemeClr val="tx1">
                    <a:tint val="75000"/>
                  </a:schemeClr>
                </a:solidFill>
                <a:latin typeface="Arial" pitchFamily="34" charset="0"/>
                <a:cs typeface="Arial" pitchFamily="34" charset="0"/>
              </a:rPr>
              <a:pPr algn="r">
                <a:defRPr/>
              </a:pPr>
              <a:t>62</a:t>
            </a:fld>
            <a:endParaRPr lang="en-US" altLang="ja-JP" b="0">
              <a:solidFill>
                <a:schemeClr val="tx1">
                  <a:tint val="75000"/>
                </a:schemeClr>
              </a:solidFill>
              <a:latin typeface="Arial" pitchFamily="34" charset="0"/>
              <a:cs typeface="Arial" pitchFamily="34" charset="0"/>
            </a:endParaRPr>
          </a:p>
        </p:txBody>
      </p:sp>
      <p:grpSp>
        <p:nvGrpSpPr>
          <p:cNvPr id="70662" name="グループ化 3"/>
          <p:cNvGrpSpPr>
            <a:grpSpLocks/>
          </p:cNvGrpSpPr>
          <p:nvPr/>
        </p:nvGrpSpPr>
        <p:grpSpPr bwMode="auto">
          <a:xfrm>
            <a:off x="357188" y="1428750"/>
            <a:ext cx="7945437" cy="5024438"/>
            <a:chOff x="-76200" y="1401160"/>
            <a:chExt cx="8996291" cy="5456840"/>
          </a:xfrm>
        </p:grpSpPr>
        <p:pic>
          <p:nvPicPr>
            <p:cNvPr id="70670" name="Picture 2"/>
            <p:cNvPicPr>
              <a:picLocks noChangeAspect="1" noChangeArrowheads="1"/>
            </p:cNvPicPr>
            <p:nvPr/>
          </p:nvPicPr>
          <p:blipFill>
            <a:blip r:embed="rId3" cstate="print"/>
            <a:srcRect/>
            <a:stretch>
              <a:fillRect/>
            </a:stretch>
          </p:blipFill>
          <p:spPr bwMode="auto">
            <a:xfrm>
              <a:off x="4691" y="1401160"/>
              <a:ext cx="8915400" cy="5456840"/>
            </a:xfrm>
            <a:prstGeom prst="rect">
              <a:avLst/>
            </a:prstGeom>
            <a:noFill/>
            <a:ln w="9525">
              <a:solidFill>
                <a:schemeClr val="bg1"/>
              </a:solidFill>
              <a:miter lim="800000"/>
              <a:headEnd/>
              <a:tailEnd/>
            </a:ln>
          </p:spPr>
        </p:pic>
        <p:sp>
          <p:nvSpPr>
            <p:cNvPr id="6" name="正方形/長方形 5"/>
            <p:cNvSpPr/>
            <p:nvPr/>
          </p:nvSpPr>
          <p:spPr>
            <a:xfrm>
              <a:off x="6799087" y="3052867"/>
              <a:ext cx="1698601" cy="28620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Northeast  </a:t>
              </a:r>
              <a:r>
                <a:rPr kumimoji="0" lang="en-US" altLang="ja-JP" sz="1600" dirty="0">
                  <a:solidFill>
                    <a:schemeClr val="tx1"/>
                  </a:solidFill>
                </a:rPr>
                <a:t>Asia</a:t>
              </a:r>
              <a:endParaRPr lang="ja-JP" altLang="en-US" sz="1600" dirty="0">
                <a:solidFill>
                  <a:schemeClr val="tx1"/>
                </a:solidFill>
              </a:endParaRPr>
            </a:p>
          </p:txBody>
        </p:sp>
        <p:sp>
          <p:nvSpPr>
            <p:cNvPr id="7" name="正方形/長方形 6"/>
            <p:cNvSpPr/>
            <p:nvPr/>
          </p:nvSpPr>
          <p:spPr>
            <a:xfrm>
              <a:off x="5504915" y="4559748"/>
              <a:ext cx="1941258" cy="287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Southeast Asia</a:t>
              </a:r>
              <a:endParaRPr lang="ja-JP" altLang="en-US" sz="1600" dirty="0">
                <a:solidFill>
                  <a:schemeClr val="tx1"/>
                </a:solidFill>
              </a:endParaRPr>
            </a:p>
          </p:txBody>
        </p:sp>
        <p:sp>
          <p:nvSpPr>
            <p:cNvPr id="8" name="正方形/長方形 7"/>
            <p:cNvSpPr/>
            <p:nvPr/>
          </p:nvSpPr>
          <p:spPr>
            <a:xfrm>
              <a:off x="6718202" y="5180431"/>
              <a:ext cx="2103029" cy="241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Oceania and Pacific</a:t>
              </a:r>
            </a:p>
          </p:txBody>
        </p:sp>
        <p:sp>
          <p:nvSpPr>
            <p:cNvPr id="9" name="正方形/長方形 8"/>
            <p:cNvSpPr/>
            <p:nvPr/>
          </p:nvSpPr>
          <p:spPr>
            <a:xfrm>
              <a:off x="4696058" y="3914927"/>
              <a:ext cx="2183916" cy="28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South and West Asia</a:t>
              </a:r>
              <a:endParaRPr lang="ja-JP" altLang="en-US" sz="1600" dirty="0">
                <a:solidFill>
                  <a:schemeClr val="tx1"/>
                </a:solidFill>
              </a:endParaRPr>
            </a:p>
          </p:txBody>
        </p:sp>
        <p:sp>
          <p:nvSpPr>
            <p:cNvPr id="10" name="正方形/長方形 9"/>
            <p:cNvSpPr/>
            <p:nvPr/>
          </p:nvSpPr>
          <p:spPr>
            <a:xfrm>
              <a:off x="3581632" y="3658033"/>
              <a:ext cx="2133587" cy="227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ja-JP" sz="1600" dirty="0">
                  <a:solidFill>
                    <a:schemeClr val="tx1"/>
                  </a:solidFill>
                </a:rPr>
                <a:t>Arab States</a:t>
              </a:r>
              <a:endParaRPr lang="ja-JP" altLang="en-US" sz="1600" dirty="0">
                <a:solidFill>
                  <a:schemeClr val="tx1"/>
                </a:solidFill>
              </a:endParaRPr>
            </a:p>
          </p:txBody>
        </p:sp>
        <p:sp>
          <p:nvSpPr>
            <p:cNvPr id="11" name="正方形/長方形 10"/>
            <p:cNvSpPr/>
            <p:nvPr/>
          </p:nvSpPr>
          <p:spPr>
            <a:xfrm>
              <a:off x="2247916" y="3961479"/>
              <a:ext cx="2895710" cy="229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Sub Sahara Africa</a:t>
              </a:r>
              <a:endParaRPr lang="ja-JP" altLang="en-US" sz="1600" dirty="0">
                <a:solidFill>
                  <a:schemeClr val="tx1"/>
                </a:solidFill>
              </a:endParaRPr>
            </a:p>
          </p:txBody>
        </p:sp>
        <p:sp>
          <p:nvSpPr>
            <p:cNvPr id="12" name="正方形/長方形 11"/>
            <p:cNvSpPr/>
            <p:nvPr/>
          </p:nvSpPr>
          <p:spPr>
            <a:xfrm>
              <a:off x="3047787" y="3047695"/>
              <a:ext cx="3352264" cy="227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Central and Eastern Europe</a:t>
              </a:r>
              <a:endParaRPr lang="ja-JP" altLang="en-US" sz="1600" dirty="0">
                <a:solidFill>
                  <a:schemeClr val="tx1"/>
                </a:solidFill>
              </a:endParaRPr>
            </a:p>
          </p:txBody>
        </p:sp>
        <p:sp>
          <p:nvSpPr>
            <p:cNvPr id="13" name="正方形/長方形 12"/>
            <p:cNvSpPr/>
            <p:nvPr/>
          </p:nvSpPr>
          <p:spPr>
            <a:xfrm>
              <a:off x="-76200" y="3047695"/>
              <a:ext cx="2133585" cy="2275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ja-JP" sz="1600" dirty="0">
                  <a:solidFill>
                    <a:schemeClr val="tx1"/>
                  </a:solidFill>
                </a:rPr>
                <a:t>North America</a:t>
              </a:r>
              <a:endParaRPr lang="ja-JP" altLang="en-US" sz="1600" dirty="0">
                <a:solidFill>
                  <a:schemeClr val="tx1"/>
                </a:solidFill>
              </a:endParaRPr>
            </a:p>
          </p:txBody>
        </p:sp>
        <p:sp>
          <p:nvSpPr>
            <p:cNvPr id="14" name="正方形/長方形 13"/>
            <p:cNvSpPr/>
            <p:nvPr/>
          </p:nvSpPr>
          <p:spPr>
            <a:xfrm>
              <a:off x="5343144" y="2695975"/>
              <a:ext cx="1617715" cy="284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Central Asia</a:t>
              </a:r>
              <a:endParaRPr lang="ja-JP" altLang="en-US" sz="1600" dirty="0">
                <a:solidFill>
                  <a:schemeClr val="tx1"/>
                </a:solidFill>
              </a:endParaRPr>
            </a:p>
          </p:txBody>
        </p:sp>
        <p:sp>
          <p:nvSpPr>
            <p:cNvPr id="15" name="正方形/長方形 14"/>
            <p:cNvSpPr/>
            <p:nvPr/>
          </p:nvSpPr>
          <p:spPr>
            <a:xfrm>
              <a:off x="76584" y="4495956"/>
              <a:ext cx="2971203" cy="229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ja-JP" sz="1600" dirty="0">
                  <a:solidFill>
                    <a:schemeClr val="tx1"/>
                  </a:solidFill>
                </a:rPr>
                <a:t>Latin America and</a:t>
              </a:r>
              <a:r>
                <a:rPr kumimoji="0" lang="en-US" altLang="ja-JP" sz="1600" dirty="0">
                  <a:solidFill>
                    <a:srgbClr val="FF0000"/>
                  </a:solidFill>
                </a:rPr>
                <a:t> </a:t>
              </a:r>
              <a:r>
                <a:rPr kumimoji="0" lang="en-US" altLang="ja-JP" sz="1600" dirty="0">
                  <a:solidFill>
                    <a:schemeClr val="tx1"/>
                  </a:solidFill>
                </a:rPr>
                <a:t>Caribbean</a:t>
              </a:r>
              <a:endParaRPr kumimoji="0" lang="ja-JP" altLang="en-US" sz="1600" dirty="0">
                <a:solidFill>
                  <a:schemeClr val="tx1"/>
                </a:solidFill>
              </a:endParaRPr>
            </a:p>
          </p:txBody>
        </p:sp>
      </p:grpSp>
      <p:sp>
        <p:nvSpPr>
          <p:cNvPr id="16" name="正方形/長方形 15"/>
          <p:cNvSpPr/>
          <p:nvPr/>
        </p:nvSpPr>
        <p:spPr>
          <a:xfrm>
            <a:off x="5219700" y="2565400"/>
            <a:ext cx="12319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schemeClr val="tx1"/>
              </a:solidFill>
            </a:endParaRPr>
          </a:p>
        </p:txBody>
      </p:sp>
      <p:sp>
        <p:nvSpPr>
          <p:cNvPr id="17" name="正方形/長方形 16"/>
          <p:cNvSpPr/>
          <p:nvPr/>
        </p:nvSpPr>
        <p:spPr>
          <a:xfrm>
            <a:off x="6443663" y="2924175"/>
            <a:ext cx="144145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schemeClr val="tx1"/>
              </a:solidFill>
            </a:endParaRPr>
          </a:p>
        </p:txBody>
      </p:sp>
      <p:sp>
        <p:nvSpPr>
          <p:cNvPr id="18" name="正方形/長方形 17"/>
          <p:cNvSpPr/>
          <p:nvPr/>
        </p:nvSpPr>
        <p:spPr>
          <a:xfrm>
            <a:off x="3851275" y="3429000"/>
            <a:ext cx="1228725" cy="285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schemeClr val="tx1"/>
              </a:solidFill>
            </a:endParaRPr>
          </a:p>
        </p:txBody>
      </p:sp>
      <p:sp>
        <p:nvSpPr>
          <p:cNvPr id="19" name="正方形/長方形 18"/>
          <p:cNvSpPr/>
          <p:nvPr/>
        </p:nvSpPr>
        <p:spPr>
          <a:xfrm>
            <a:off x="4572000" y="3716338"/>
            <a:ext cx="1905000" cy="287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schemeClr val="tx1"/>
              </a:solidFill>
            </a:endParaRPr>
          </a:p>
        </p:txBody>
      </p:sp>
      <p:sp>
        <p:nvSpPr>
          <p:cNvPr id="20" name="正方形/長方形 19"/>
          <p:cNvSpPr/>
          <p:nvPr/>
        </p:nvSpPr>
        <p:spPr>
          <a:xfrm>
            <a:off x="5219700" y="4292600"/>
            <a:ext cx="17526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schemeClr val="tx1"/>
              </a:solidFill>
            </a:endParaRPr>
          </a:p>
        </p:txBody>
      </p:sp>
      <p:sp>
        <p:nvSpPr>
          <p:cNvPr id="21" name="正方形/長方形 20"/>
          <p:cNvSpPr/>
          <p:nvPr/>
        </p:nvSpPr>
        <p:spPr>
          <a:xfrm>
            <a:off x="6372225" y="4868863"/>
            <a:ext cx="1828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schemeClr val="tx1"/>
              </a:solidFill>
            </a:endParaRPr>
          </a:p>
        </p:txBody>
      </p:sp>
      <p:sp>
        <p:nvSpPr>
          <p:cNvPr id="26" name="正方形/長方形 12"/>
          <p:cNvSpPr/>
          <p:nvPr/>
        </p:nvSpPr>
        <p:spPr bwMode="auto">
          <a:xfrm>
            <a:off x="2714625" y="2714625"/>
            <a:ext cx="1884363"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chemeClr val="tx1"/>
                </a:solidFill>
              </a:rPr>
              <a:t>Western Europe</a:t>
            </a:r>
            <a:endParaRPr lang="ja-JP" alt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ox(in)">
                                      <p:cBhvr>
                                        <p:cTn id="13" dur="500"/>
                                        <p:tgtEl>
                                          <p:spTgt spid="1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in)">
                                      <p:cBhvr>
                                        <p:cTn id="16" dur="500"/>
                                        <p:tgtEl>
                                          <p:spTgt spid="1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p:txBody>
          <a:bodyPr/>
          <a:lstStyle/>
          <a:p>
            <a:pPr>
              <a:defRPr/>
            </a:pPr>
            <a:fld id="{8A5152E6-2C1C-48E5-AA6F-C0945F6FA51A}" type="slidenum">
              <a:rPr lang="ja-JP" altLang="en-US"/>
              <a:pPr>
                <a:defRPr/>
              </a:pPr>
              <a:t>63</a:t>
            </a:fld>
            <a:endParaRPr lang="en-US" altLang="ja-JP"/>
          </a:p>
        </p:txBody>
      </p:sp>
      <p:sp>
        <p:nvSpPr>
          <p:cNvPr id="4" name="スライド番号プレースホルダ 3"/>
          <p:cNvSpPr txBox="1">
            <a:spLocks noGrp="1"/>
          </p:cNvSpPr>
          <p:nvPr/>
        </p:nvSpPr>
        <p:spPr>
          <a:xfrm>
            <a:off x="6553200" y="6356360"/>
            <a:ext cx="2133600" cy="365125"/>
          </a:xfrm>
          <a:prstGeom prst="rect">
            <a:avLst/>
          </a:prstGeom>
          <a:noFill/>
        </p:spPr>
        <p:txBody>
          <a:bodyPr anchor="ctr"/>
          <a:lstStyle/>
          <a:p>
            <a:pPr algn="r">
              <a:defRPr/>
            </a:pPr>
            <a:fld id="{E3D1B854-8F4E-4FC7-A0D6-C61E3C428488}" type="slidenum">
              <a:rPr lang="ja-JP" altLang="en-US">
                <a:solidFill>
                  <a:schemeClr val="tx1">
                    <a:tint val="75000"/>
                  </a:schemeClr>
                </a:solidFill>
                <a:latin typeface="Arial" pitchFamily="34" charset="0"/>
                <a:ea typeface="ＭＳ Ｐゴシック" pitchFamily="50" charset="-128"/>
                <a:cs typeface="Arial" pitchFamily="34" charset="0"/>
              </a:rPr>
              <a:pPr algn="r">
                <a:defRPr/>
              </a:pPr>
              <a:t>63</a:t>
            </a:fld>
            <a:endParaRPr lang="en-US" altLang="ja-JP">
              <a:solidFill>
                <a:schemeClr val="tx1">
                  <a:tint val="75000"/>
                </a:schemeClr>
              </a:solidFill>
              <a:latin typeface="Arial" pitchFamily="34" charset="0"/>
              <a:ea typeface="ＭＳ Ｐゴシック" pitchFamily="50" charset="-128"/>
              <a:cs typeface="Arial" pitchFamily="34" charset="0"/>
            </a:endParaRPr>
          </a:p>
        </p:txBody>
      </p:sp>
      <p:sp>
        <p:nvSpPr>
          <p:cNvPr id="72707" name="Rectangle 2"/>
          <p:cNvSpPr>
            <a:spLocks noChangeArrowheads="1"/>
          </p:cNvSpPr>
          <p:nvPr/>
        </p:nvSpPr>
        <p:spPr bwMode="auto">
          <a:xfrm>
            <a:off x="4" y="43934"/>
            <a:ext cx="184731" cy="369332"/>
          </a:xfrm>
          <a:prstGeom prst="rect">
            <a:avLst/>
          </a:prstGeom>
          <a:noFill/>
          <a:ln w="9525">
            <a:noFill/>
            <a:miter lim="800000"/>
            <a:headEnd/>
            <a:tailEnd/>
          </a:ln>
        </p:spPr>
        <p:txBody>
          <a:bodyPr wrap="none" anchor="ctr">
            <a:spAutoFit/>
          </a:bodyPr>
          <a:lstStyle/>
          <a:p>
            <a:pPr>
              <a:tabLst>
                <a:tab pos="3800475" algn="l"/>
              </a:tabLst>
            </a:pPr>
            <a:endParaRPr lang="ja-JP" altLang="ja-JP" sz="1800"/>
          </a:p>
        </p:txBody>
      </p:sp>
      <p:sp>
        <p:nvSpPr>
          <p:cNvPr id="72708" name="Rectangle 3"/>
          <p:cNvSpPr>
            <a:spLocks noChangeArrowheads="1"/>
          </p:cNvSpPr>
          <p:nvPr/>
        </p:nvSpPr>
        <p:spPr bwMode="auto">
          <a:xfrm>
            <a:off x="-571496" y="3377684"/>
            <a:ext cx="184731" cy="369332"/>
          </a:xfrm>
          <a:prstGeom prst="rect">
            <a:avLst/>
          </a:prstGeom>
          <a:noFill/>
          <a:ln w="9525">
            <a:noFill/>
            <a:miter lim="800000"/>
            <a:headEnd/>
            <a:tailEnd/>
          </a:ln>
        </p:spPr>
        <p:txBody>
          <a:bodyPr wrap="none" anchor="ctr">
            <a:spAutoFit/>
          </a:bodyPr>
          <a:lstStyle/>
          <a:p>
            <a:pPr>
              <a:tabLst>
                <a:tab pos="3800475" algn="l"/>
              </a:tabLst>
            </a:pPr>
            <a:endParaRPr lang="ja-JP" altLang="ja-JP" sz="1800"/>
          </a:p>
        </p:txBody>
      </p:sp>
      <p:pic>
        <p:nvPicPr>
          <p:cNvPr id="72709" name="Picture 8"/>
          <p:cNvPicPr>
            <a:picLocks noChangeAspect="1" noChangeArrowheads="1"/>
          </p:cNvPicPr>
          <p:nvPr/>
        </p:nvPicPr>
        <p:blipFill>
          <a:blip r:embed="rId3" cstate="print"/>
          <a:srcRect/>
          <a:stretch>
            <a:fillRect/>
          </a:stretch>
        </p:blipFill>
        <p:spPr bwMode="auto">
          <a:xfrm>
            <a:off x="1588" y="1619252"/>
            <a:ext cx="9180512" cy="3825875"/>
          </a:xfrm>
          <a:prstGeom prst="rect">
            <a:avLst/>
          </a:prstGeom>
          <a:noFill/>
          <a:ln w="9525">
            <a:noFill/>
            <a:miter lim="800000"/>
            <a:headEnd/>
            <a:tailEnd/>
          </a:ln>
        </p:spPr>
      </p:pic>
      <p:sp>
        <p:nvSpPr>
          <p:cNvPr id="72710" name="Rectangle 2"/>
          <p:cNvSpPr txBox="1">
            <a:spLocks noChangeArrowheads="1"/>
          </p:cNvSpPr>
          <p:nvPr/>
        </p:nvSpPr>
        <p:spPr bwMode="auto">
          <a:xfrm>
            <a:off x="755576" y="404665"/>
            <a:ext cx="7993136" cy="648072"/>
          </a:xfrm>
          <a:prstGeom prst="rect">
            <a:avLst/>
          </a:prstGeom>
          <a:noFill/>
          <a:ln w="9525">
            <a:noFill/>
            <a:miter lim="800000"/>
            <a:headEnd/>
            <a:tailEnd/>
          </a:ln>
        </p:spPr>
        <p:txBody>
          <a:bodyPr/>
          <a:lstStyle/>
          <a:p>
            <a:pPr marL="609600" indent="-609600">
              <a:lnSpc>
                <a:spcPct val="90000"/>
              </a:lnSpc>
            </a:pPr>
            <a:r>
              <a:rPr kumimoji="0" lang="en-US" altLang="ja-JP" sz="3200" b="1" dirty="0"/>
              <a:t>Activeness of cross-border activities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923BDC37-9BC9-4379-9C56-056C5D024A36}" type="slidenum">
              <a:rPr lang="ja-JP" altLang="en-US"/>
              <a:pPr>
                <a:defRPr/>
              </a:pPr>
              <a:t>64</a:t>
            </a:fld>
            <a:endParaRPr lang="en-US" altLang="ja-JP"/>
          </a:p>
        </p:txBody>
      </p:sp>
      <p:sp>
        <p:nvSpPr>
          <p:cNvPr id="76802" name="Rectangle 2"/>
          <p:cNvSpPr>
            <a:spLocks noGrp="1"/>
          </p:cNvSpPr>
          <p:nvPr>
            <p:ph type="title" idx="4294967295"/>
          </p:nvPr>
        </p:nvSpPr>
        <p:spPr/>
        <p:txBody>
          <a:bodyPr/>
          <a:lstStyle/>
          <a:p>
            <a:pPr algn="l"/>
            <a:r>
              <a:rPr lang="en-US" altLang="ja-JP" sz="3200" b="1" smtClean="0">
                <a:latin typeface="Arial" charset="0"/>
              </a:rPr>
              <a:t>Findings for dimension 1</a:t>
            </a:r>
          </a:p>
        </p:txBody>
      </p:sp>
      <p:sp>
        <p:nvSpPr>
          <p:cNvPr id="76803" name="Rectangle 3"/>
          <p:cNvSpPr>
            <a:spLocks noGrp="1"/>
          </p:cNvSpPr>
          <p:nvPr>
            <p:ph type="body" idx="4294967295"/>
          </p:nvPr>
        </p:nvSpPr>
        <p:spPr/>
        <p:txBody>
          <a:bodyPr/>
          <a:lstStyle/>
          <a:p>
            <a:r>
              <a:rPr lang="en-US" altLang="ja-JP" sz="2200" dirty="0" smtClean="0">
                <a:latin typeface="Arial" charset="0"/>
              </a:rPr>
              <a:t>Conventional activities such as “cross-border institutional agreement” and “outgoing mobility opportunities for faculty members” are regarded as having more vigor than innovative activities such as “cross-border collaborative degree programs” and “use of ICT for cross-border distance education.”</a:t>
            </a:r>
          </a:p>
          <a:p>
            <a:r>
              <a:rPr lang="en-US" altLang="ja-JP" sz="2200" dirty="0" smtClean="0">
                <a:latin typeface="Arial" charset="0"/>
              </a:rPr>
              <a:t>While the lists of cross-border activities in the ranking order of the degree of activity have not changed significantly over time, the vigor of innovative activities is expected to grow extensively in the future.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p:txBody>
          <a:bodyPr/>
          <a:lstStyle/>
          <a:p>
            <a:pPr>
              <a:defRPr/>
            </a:pPr>
            <a:fld id="{F1160397-97BD-47A6-A5D7-077B21AEDA0C}" type="slidenum">
              <a:rPr lang="ja-JP" altLang="en-US"/>
              <a:pPr>
                <a:defRPr/>
              </a:pPr>
              <a:t>65</a:t>
            </a:fld>
            <a:endParaRPr lang="en-US" altLang="ja-JP"/>
          </a:p>
        </p:txBody>
      </p:sp>
      <p:sp>
        <p:nvSpPr>
          <p:cNvPr id="4" name="スライド番号プレースホルダ 3"/>
          <p:cNvSpPr txBox="1">
            <a:spLocks noGrp="1"/>
          </p:cNvSpPr>
          <p:nvPr/>
        </p:nvSpPr>
        <p:spPr>
          <a:xfrm>
            <a:off x="6553200" y="6356360"/>
            <a:ext cx="2133600" cy="365125"/>
          </a:xfrm>
          <a:prstGeom prst="rect">
            <a:avLst/>
          </a:prstGeom>
          <a:noFill/>
        </p:spPr>
        <p:txBody>
          <a:bodyPr anchor="ctr"/>
          <a:lstStyle/>
          <a:p>
            <a:pPr algn="r">
              <a:defRPr/>
            </a:pPr>
            <a:fld id="{5AE25AB4-FFFE-4861-A5CF-8153C5754109}" type="slidenum">
              <a:rPr lang="ja-JP" altLang="en-US">
                <a:solidFill>
                  <a:schemeClr val="tx1">
                    <a:tint val="75000"/>
                  </a:schemeClr>
                </a:solidFill>
                <a:latin typeface="Arial" pitchFamily="34" charset="0"/>
                <a:ea typeface="ＭＳ Ｐゴシック" pitchFamily="50" charset="-128"/>
                <a:cs typeface="Arial" pitchFamily="34" charset="0"/>
              </a:rPr>
              <a:pPr algn="r">
                <a:defRPr/>
              </a:pPr>
              <a:t>65</a:t>
            </a:fld>
            <a:endParaRPr lang="en-US" altLang="ja-JP">
              <a:solidFill>
                <a:schemeClr val="tx1">
                  <a:tint val="75000"/>
                </a:schemeClr>
              </a:solidFill>
              <a:latin typeface="Arial" pitchFamily="34" charset="0"/>
              <a:ea typeface="ＭＳ Ｐゴシック" pitchFamily="50" charset="-128"/>
              <a:cs typeface="Arial" pitchFamily="34" charset="0"/>
            </a:endParaRPr>
          </a:p>
        </p:txBody>
      </p:sp>
      <p:sp>
        <p:nvSpPr>
          <p:cNvPr id="79875" name="Rectangle 2"/>
          <p:cNvSpPr>
            <a:spLocks noChangeArrowheads="1"/>
          </p:cNvSpPr>
          <p:nvPr/>
        </p:nvSpPr>
        <p:spPr bwMode="auto">
          <a:xfrm>
            <a:off x="4" y="90102"/>
            <a:ext cx="184731" cy="276999"/>
          </a:xfrm>
          <a:prstGeom prst="rect">
            <a:avLst/>
          </a:prstGeom>
          <a:noFill/>
          <a:ln w="9525">
            <a:noFill/>
            <a:miter lim="800000"/>
            <a:headEnd/>
            <a:tailEnd/>
          </a:ln>
        </p:spPr>
        <p:txBody>
          <a:bodyPr wrap="none" anchor="ctr">
            <a:spAutoFit/>
          </a:bodyPr>
          <a:lstStyle/>
          <a:p>
            <a:endParaRPr lang="ja-JP" altLang="en-US" b="1"/>
          </a:p>
        </p:txBody>
      </p:sp>
      <p:sp>
        <p:nvSpPr>
          <p:cNvPr id="79876" name="Rectangle 3"/>
          <p:cNvSpPr>
            <a:spLocks noChangeArrowheads="1"/>
          </p:cNvSpPr>
          <p:nvPr/>
        </p:nvSpPr>
        <p:spPr bwMode="auto">
          <a:xfrm>
            <a:off x="-571496" y="4025384"/>
            <a:ext cx="184731" cy="369332"/>
          </a:xfrm>
          <a:prstGeom prst="rect">
            <a:avLst/>
          </a:prstGeom>
          <a:noFill/>
          <a:ln w="9525">
            <a:noFill/>
            <a:miter lim="800000"/>
            <a:headEnd/>
            <a:tailEnd/>
          </a:ln>
        </p:spPr>
        <p:txBody>
          <a:bodyPr wrap="none" anchor="ctr">
            <a:spAutoFit/>
          </a:bodyPr>
          <a:lstStyle/>
          <a:p>
            <a:endParaRPr lang="ja-JP" altLang="ja-JP" sz="1800"/>
          </a:p>
        </p:txBody>
      </p:sp>
      <p:pic>
        <p:nvPicPr>
          <p:cNvPr id="79877" name="Picture 8"/>
          <p:cNvPicPr>
            <a:picLocks noChangeAspect="1" noChangeArrowheads="1"/>
          </p:cNvPicPr>
          <p:nvPr/>
        </p:nvPicPr>
        <p:blipFill>
          <a:blip r:embed="rId3" cstate="print"/>
          <a:srcRect/>
          <a:stretch>
            <a:fillRect/>
          </a:stretch>
        </p:blipFill>
        <p:spPr bwMode="auto">
          <a:xfrm>
            <a:off x="5" y="1700213"/>
            <a:ext cx="8964613" cy="4629150"/>
          </a:xfrm>
          <a:prstGeom prst="rect">
            <a:avLst/>
          </a:prstGeom>
          <a:noFill/>
          <a:ln w="9525">
            <a:noFill/>
            <a:miter lim="800000"/>
            <a:headEnd/>
            <a:tailEnd/>
          </a:ln>
        </p:spPr>
      </p:pic>
      <p:sp>
        <p:nvSpPr>
          <p:cNvPr id="79878" name="Rectangle 2"/>
          <p:cNvSpPr txBox="1">
            <a:spLocks noChangeArrowheads="1"/>
          </p:cNvSpPr>
          <p:nvPr/>
        </p:nvSpPr>
        <p:spPr bwMode="auto">
          <a:xfrm>
            <a:off x="611560" y="476672"/>
            <a:ext cx="7941893" cy="504056"/>
          </a:xfrm>
          <a:prstGeom prst="rect">
            <a:avLst/>
          </a:prstGeom>
          <a:noFill/>
          <a:ln w="9525">
            <a:noFill/>
            <a:miter lim="800000"/>
            <a:headEnd/>
            <a:tailEnd/>
          </a:ln>
        </p:spPr>
        <p:txBody>
          <a:bodyPr/>
          <a:lstStyle/>
          <a:p>
            <a:pPr marL="609600" indent="-609600">
              <a:lnSpc>
                <a:spcPct val="90000"/>
              </a:lnSpc>
            </a:pPr>
            <a:r>
              <a:rPr kumimoji="0" lang="en-US" altLang="ja-JP" sz="3200" b="1" dirty="0"/>
              <a:t>Significance of expected outcomes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pPr>
              <a:defRPr/>
            </a:pPr>
            <a:fld id="{EDFE40BF-928C-4454-9B45-61EEB632AE1B}" type="slidenum">
              <a:rPr lang="ja-JP" altLang="en-US"/>
              <a:pPr>
                <a:defRPr/>
              </a:pPr>
              <a:t>66</a:t>
            </a:fld>
            <a:endParaRPr lang="en-US" altLang="ja-JP"/>
          </a:p>
        </p:txBody>
      </p:sp>
      <p:sp>
        <p:nvSpPr>
          <p:cNvPr id="83970" name="Rectangle 2"/>
          <p:cNvSpPr>
            <a:spLocks noGrp="1"/>
          </p:cNvSpPr>
          <p:nvPr>
            <p:ph type="title" idx="4294967295"/>
          </p:nvPr>
        </p:nvSpPr>
        <p:spPr/>
        <p:txBody>
          <a:bodyPr/>
          <a:lstStyle/>
          <a:p>
            <a:pPr algn="l"/>
            <a:r>
              <a:rPr lang="en-US" altLang="ja-JP" sz="3200" b="1" smtClean="0">
                <a:latin typeface="Arial" charset="0"/>
              </a:rPr>
              <a:t>Findings for dimension 2</a:t>
            </a:r>
          </a:p>
        </p:txBody>
      </p:sp>
      <p:sp>
        <p:nvSpPr>
          <p:cNvPr id="83971" name="Rectangle 3"/>
          <p:cNvSpPr>
            <a:spLocks noGrp="1"/>
          </p:cNvSpPr>
          <p:nvPr>
            <p:ph type="body" idx="4294967295"/>
          </p:nvPr>
        </p:nvSpPr>
        <p:spPr/>
        <p:txBody>
          <a:bodyPr/>
          <a:lstStyle/>
          <a:p>
            <a:r>
              <a:rPr lang="en-US" altLang="ja-JP" sz="2200" dirty="0" smtClean="0">
                <a:latin typeface="Arial" charset="0"/>
              </a:rPr>
              <a:t>The most highly prioritized expected outcome are “to improve the international visibility and reputation of [their] own university”, “to improve quality of education” and “to achieve research excellence”.</a:t>
            </a:r>
          </a:p>
          <a:p>
            <a:r>
              <a:rPr lang="en-US" altLang="ja-JP" sz="2200" dirty="0" smtClean="0">
                <a:latin typeface="Arial" charset="0"/>
              </a:rPr>
              <a:t>The expected outcome “to generate revenue for your own institution” is low, despite the fact that for profit-side of internationalization is increasing in numerous countries.</a:t>
            </a:r>
          </a:p>
          <a:p>
            <a:r>
              <a:rPr lang="en-US" altLang="ja-JP" sz="2200" dirty="0" smtClean="0">
                <a:latin typeface="Arial" charset="0"/>
              </a:rPr>
              <a:t>Asian leading universities prioritize academic expected outcomes ahead of the economic expected outcomes.</a:t>
            </a:r>
          </a:p>
          <a:p>
            <a:endParaRPr lang="en-US" altLang="ja-JP" sz="2200" dirty="0" smtClean="0">
              <a:latin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67</a:t>
            </a:fld>
            <a:endParaRPr lang="en-US" altLang="ja-JP"/>
          </a:p>
        </p:txBody>
      </p:sp>
      <p:sp>
        <p:nvSpPr>
          <p:cNvPr id="5" name="Title 5"/>
          <p:cNvSpPr>
            <a:spLocks noGrp="1"/>
          </p:cNvSpPr>
          <p:nvPr>
            <p:ph type="title"/>
          </p:nvPr>
        </p:nvSpPr>
        <p:spPr bwMode="auto">
          <a:xfrm>
            <a:off x="214282" y="609600"/>
            <a:ext cx="8786874" cy="962012"/>
          </a:xfrm>
          <a:prstGeom prst="rect">
            <a:avLst/>
          </a:prstGeom>
          <a:noFill/>
          <a:ln w="9525">
            <a:noFill/>
            <a:miter lim="800000"/>
            <a:headEnd/>
            <a:tailEnd/>
          </a:ln>
        </p:spPr>
        <p:txBody>
          <a:bodyPr anchor="ctr"/>
          <a:lstStyle/>
          <a:p>
            <a:pPr algn="l"/>
            <a:r>
              <a:rPr lang="en-US" altLang="ja-JP" sz="2800" b="1" dirty="0"/>
              <a:t>Activeness of  regional partnerships for </a:t>
            </a:r>
            <a:r>
              <a:rPr lang="en-US" altLang="ja-JP" sz="2800" b="1" dirty="0" smtClean="0"/>
              <a:t>overall cross-border </a:t>
            </a:r>
            <a:r>
              <a:rPr lang="en-US" altLang="ja-JP" sz="2800" b="1" dirty="0"/>
              <a:t>activities:</a:t>
            </a:r>
            <a:r>
              <a:rPr lang="en-US" altLang="ja-JP" sz="4000" b="1" dirty="0"/>
              <a:t> </a:t>
            </a:r>
            <a:r>
              <a:rPr lang="en-US" altLang="ja-JP" sz="2400" b="1" dirty="0" smtClean="0"/>
              <a:t>Southeast Asia</a:t>
            </a:r>
            <a:endParaRPr lang="ja-JP" altLang="en-US" sz="1400" b="1" dirty="0"/>
          </a:p>
        </p:txBody>
      </p:sp>
      <p:pic>
        <p:nvPicPr>
          <p:cNvPr id="194563" name="Picture 3"/>
          <p:cNvPicPr>
            <a:picLocks noGrp="1" noChangeAspect="1" noChangeArrowheads="1"/>
          </p:cNvPicPr>
          <p:nvPr>
            <p:ph type="chart" idx="1"/>
          </p:nvPr>
        </p:nvPicPr>
        <p:blipFill>
          <a:blip r:embed="rId3" cstate="print"/>
          <a:srcRect/>
          <a:stretch>
            <a:fillRect/>
          </a:stretch>
        </p:blipFill>
        <p:spPr bwMode="auto">
          <a:xfrm>
            <a:off x="0" y="1571612"/>
            <a:ext cx="9144000" cy="4714908"/>
          </a:xfrm>
          <a:prstGeom prst="rect">
            <a:avLst/>
          </a:prstGeom>
          <a:noFill/>
          <a:ln w="9525">
            <a:noFill/>
            <a:miter lim="800000"/>
            <a:headEnd/>
            <a:tailEnd/>
          </a:ln>
          <a:effectLst/>
        </p:spPr>
      </p:pic>
      <p:sp>
        <p:nvSpPr>
          <p:cNvPr id="9" name="TextBox 5"/>
          <p:cNvSpPr txBox="1">
            <a:spLocks noChangeArrowheads="1"/>
          </p:cNvSpPr>
          <p:nvPr/>
        </p:nvSpPr>
        <p:spPr bwMode="auto">
          <a:xfrm>
            <a:off x="0" y="6143625"/>
            <a:ext cx="7858125" cy="338138"/>
          </a:xfrm>
          <a:prstGeom prst="rect">
            <a:avLst/>
          </a:prstGeom>
          <a:noFill/>
          <a:ln w="9525">
            <a:noFill/>
            <a:miter lim="800000"/>
            <a:headEnd/>
            <a:tailEnd/>
          </a:ln>
        </p:spPr>
        <p:txBody>
          <a:bodyPr>
            <a:spAutoFit/>
          </a:bodyPr>
          <a:lstStyle/>
          <a:p>
            <a:r>
              <a:rPr lang="en-US" altLang="ja-JP" sz="1600" b="0" dirty="0"/>
              <a:t>Highly active: 4, Fairy active: 3, Moderately active: 2, Slightly active: 1, Not active: 0</a:t>
            </a:r>
            <a:endParaRPr lang="ja-JP" altLang="en-US" sz="1600" b="0" dirty="0"/>
          </a:p>
        </p:txBody>
      </p:sp>
      <p:sp>
        <p:nvSpPr>
          <p:cNvPr id="10" name="Rectangle 4"/>
          <p:cNvSpPr>
            <a:spLocks noChangeArrowheads="1"/>
          </p:cNvSpPr>
          <p:nvPr/>
        </p:nvSpPr>
        <p:spPr bwMode="auto">
          <a:xfrm>
            <a:off x="5292725" y="188913"/>
            <a:ext cx="3851275" cy="476250"/>
          </a:xfrm>
          <a:prstGeom prst="rect">
            <a:avLst/>
          </a:prstGeom>
          <a:noFill/>
          <a:ln w="9525">
            <a:noFill/>
            <a:miter lim="800000"/>
            <a:headEnd/>
            <a:tailEnd/>
          </a:ln>
        </p:spPr>
        <p:txBody>
          <a:bodyPr anchor="ctr"/>
          <a:lstStyle/>
          <a:p>
            <a:pPr algn="r"/>
            <a:endParaRPr kumimoji="0" lang="en-US" altLang="ja-JP" sz="2000" b="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252046" y="795338"/>
            <a:ext cx="8512420" cy="1143000"/>
          </a:xfrm>
        </p:spPr>
        <p:txBody>
          <a:bodyPr/>
          <a:lstStyle/>
          <a:p>
            <a:endParaRPr lang="ja-JP" altLang="en-US" sz="3200" dirty="0" smtClean="0">
              <a:solidFill>
                <a:srgbClr val="800000"/>
              </a:solidFill>
            </a:endParaRPr>
          </a:p>
        </p:txBody>
      </p:sp>
      <p:pic>
        <p:nvPicPr>
          <p:cNvPr id="13315" name="Picture 3"/>
          <p:cNvPicPr>
            <a:picLocks noChangeAspect="1" noChangeArrowheads="1"/>
          </p:cNvPicPr>
          <p:nvPr/>
        </p:nvPicPr>
        <p:blipFill>
          <a:blip r:embed="rId3" cstate="print"/>
          <a:srcRect t="8757" b="2"/>
          <a:stretch>
            <a:fillRect/>
          </a:stretch>
        </p:blipFill>
        <p:spPr bwMode="auto">
          <a:xfrm>
            <a:off x="61546" y="2552700"/>
            <a:ext cx="8852389" cy="3829050"/>
          </a:xfrm>
          <a:prstGeom prst="rect">
            <a:avLst/>
          </a:prstGeom>
          <a:noFill/>
          <a:ln w="9525">
            <a:noFill/>
            <a:miter lim="800000"/>
            <a:headEnd/>
            <a:tailEnd/>
          </a:ln>
        </p:spPr>
      </p:pic>
      <p:sp>
        <p:nvSpPr>
          <p:cNvPr id="13316" name="Rectangle 4"/>
          <p:cNvSpPr>
            <a:spLocks noChangeArrowheads="1"/>
          </p:cNvSpPr>
          <p:nvPr/>
        </p:nvSpPr>
        <p:spPr bwMode="auto">
          <a:xfrm>
            <a:off x="317989" y="1196752"/>
            <a:ext cx="8595946" cy="830997"/>
          </a:xfrm>
          <a:prstGeom prst="rect">
            <a:avLst/>
          </a:prstGeom>
          <a:noFill/>
          <a:ln w="9525">
            <a:noFill/>
            <a:miter lim="800000"/>
            <a:headEnd/>
            <a:tailEnd/>
          </a:ln>
        </p:spPr>
        <p:txBody>
          <a:bodyPr wrap="square">
            <a:spAutoFit/>
          </a:bodyPr>
          <a:lstStyle/>
          <a:p>
            <a:pPr>
              <a:spcAft>
                <a:spcPts val="1000"/>
              </a:spcAft>
            </a:pPr>
            <a:r>
              <a:rPr lang="en-US" altLang="ja-JP" sz="2400" dirty="0" smtClean="0">
                <a:solidFill>
                  <a:srgbClr val="000000"/>
                </a:solidFill>
                <a:ea typeface="ＭＳ 明朝" pitchFamily="17" charset="-128"/>
                <a:cs typeface="Times New Roman" pitchFamily="18" charset="0"/>
              </a:rPr>
              <a:t>Degree </a:t>
            </a:r>
            <a:r>
              <a:rPr lang="en-US" altLang="ja-JP" sz="2400" dirty="0">
                <a:solidFill>
                  <a:srgbClr val="000000"/>
                </a:solidFill>
                <a:ea typeface="ＭＳ 明朝" pitchFamily="17" charset="-128"/>
                <a:cs typeface="Times New Roman" pitchFamily="18" charset="0"/>
              </a:rPr>
              <a:t>of activity of overall cross-border activities' partner regions for </a:t>
            </a:r>
            <a:r>
              <a:rPr lang="en-US" altLang="ja-JP" sz="2400" u="sng" dirty="0">
                <a:solidFill>
                  <a:srgbClr val="000000"/>
                </a:solidFill>
                <a:ea typeface="ＭＳ 明朝" pitchFamily="17" charset="-128"/>
                <a:cs typeface="Times New Roman" pitchFamily="18" charset="0"/>
              </a:rPr>
              <a:t>Southeast Asia</a:t>
            </a:r>
            <a:endParaRPr lang="ja-JP" altLang="ja-JP" sz="1400" u="sng" dirty="0">
              <a:solidFill>
                <a:srgbClr val="4F81BD"/>
              </a:solidFill>
              <a:latin typeface="Calibri" pitchFamily="34" charset="0"/>
              <a:ea typeface="ＭＳ 明朝" pitchFamily="17" charset="-128"/>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69</a:t>
            </a:fld>
            <a:endParaRPr lang="en-US" altLang="ja-JP"/>
          </a:p>
        </p:txBody>
      </p:sp>
      <p:sp>
        <p:nvSpPr>
          <p:cNvPr id="5" name="Title 5"/>
          <p:cNvSpPr>
            <a:spLocks noGrp="1"/>
          </p:cNvSpPr>
          <p:nvPr>
            <p:ph type="title"/>
          </p:nvPr>
        </p:nvSpPr>
        <p:spPr bwMode="auto">
          <a:xfrm>
            <a:off x="214282" y="609600"/>
            <a:ext cx="8786874" cy="962012"/>
          </a:xfrm>
          <a:prstGeom prst="rect">
            <a:avLst/>
          </a:prstGeom>
          <a:noFill/>
          <a:ln w="9525">
            <a:noFill/>
            <a:miter lim="800000"/>
            <a:headEnd/>
            <a:tailEnd/>
          </a:ln>
        </p:spPr>
        <p:txBody>
          <a:bodyPr anchor="ctr"/>
          <a:lstStyle/>
          <a:p>
            <a:pPr algn="l"/>
            <a:r>
              <a:rPr lang="en-US" altLang="ja-JP" sz="3200" b="1" dirty="0"/>
              <a:t>Activeness of  regional partnerships for </a:t>
            </a:r>
            <a:r>
              <a:rPr lang="en-US" altLang="ja-JP" sz="3200" b="1" dirty="0" smtClean="0"/>
              <a:t>overall cross-border </a:t>
            </a:r>
            <a:r>
              <a:rPr lang="en-US" altLang="ja-JP" sz="3200" b="1" dirty="0"/>
              <a:t>activities:</a:t>
            </a:r>
            <a:r>
              <a:rPr lang="en-US" altLang="ja-JP" b="1" dirty="0"/>
              <a:t> </a:t>
            </a:r>
            <a:r>
              <a:rPr lang="en-US" altLang="ja-JP" sz="2800" b="1" dirty="0" smtClean="0"/>
              <a:t>Northeast Asia</a:t>
            </a:r>
            <a:endParaRPr lang="ja-JP" altLang="en-US" sz="1600" b="1" dirty="0"/>
          </a:p>
        </p:txBody>
      </p:sp>
      <p:pic>
        <p:nvPicPr>
          <p:cNvPr id="195587" name="Picture 3"/>
          <p:cNvPicPr>
            <a:picLocks noGrp="1" noChangeAspect="1" noChangeArrowheads="1"/>
          </p:cNvPicPr>
          <p:nvPr>
            <p:ph type="chart" idx="1"/>
          </p:nvPr>
        </p:nvPicPr>
        <p:blipFill>
          <a:blip r:embed="rId3" cstate="print"/>
          <a:srcRect/>
          <a:stretch>
            <a:fillRect/>
          </a:stretch>
        </p:blipFill>
        <p:spPr bwMode="auto">
          <a:xfrm>
            <a:off x="0" y="1571612"/>
            <a:ext cx="9144000" cy="4500594"/>
          </a:xfrm>
          <a:prstGeom prst="rect">
            <a:avLst/>
          </a:prstGeom>
          <a:noFill/>
          <a:ln w="9525">
            <a:noFill/>
            <a:miter lim="800000"/>
            <a:headEnd/>
            <a:tailEnd/>
          </a:ln>
          <a:effectLst/>
        </p:spPr>
      </p:pic>
      <p:sp>
        <p:nvSpPr>
          <p:cNvPr id="9" name="TextBox 5"/>
          <p:cNvSpPr txBox="1">
            <a:spLocks noChangeArrowheads="1"/>
          </p:cNvSpPr>
          <p:nvPr/>
        </p:nvSpPr>
        <p:spPr bwMode="auto">
          <a:xfrm>
            <a:off x="0" y="6143625"/>
            <a:ext cx="7858125" cy="338138"/>
          </a:xfrm>
          <a:prstGeom prst="rect">
            <a:avLst/>
          </a:prstGeom>
          <a:noFill/>
          <a:ln w="9525">
            <a:noFill/>
            <a:miter lim="800000"/>
            <a:headEnd/>
            <a:tailEnd/>
          </a:ln>
        </p:spPr>
        <p:txBody>
          <a:bodyPr>
            <a:spAutoFit/>
          </a:bodyPr>
          <a:lstStyle/>
          <a:p>
            <a:r>
              <a:rPr lang="en-US" altLang="ja-JP" sz="1600" b="0" dirty="0"/>
              <a:t>Highly active: 4, Fairy active: 3, Moderately active: 2, Slightly active: 1, Not active: 0</a:t>
            </a:r>
            <a:endParaRPr lang="ja-JP" altLang="en-US" sz="1600" b="0" dirty="0"/>
          </a:p>
        </p:txBody>
      </p:sp>
      <p:sp>
        <p:nvSpPr>
          <p:cNvPr id="10" name="Line 13"/>
          <p:cNvSpPr>
            <a:spLocks noChangeShapeType="1"/>
          </p:cNvSpPr>
          <p:nvPr/>
        </p:nvSpPr>
        <p:spPr bwMode="auto">
          <a:xfrm flipV="1">
            <a:off x="285720" y="5429264"/>
            <a:ext cx="358775" cy="431800"/>
          </a:xfrm>
          <a:prstGeom prst="line">
            <a:avLst/>
          </a:prstGeom>
          <a:noFill/>
          <a:ln w="63500">
            <a:solidFill>
              <a:srgbClr val="FF0000"/>
            </a:solidFill>
            <a:round/>
            <a:headEnd/>
            <a:tailEnd type="triangle" w="med" len="med"/>
          </a:ln>
          <a:effectLst/>
        </p:spPr>
        <p:txBody>
          <a:bodyPr/>
          <a:lstStyle/>
          <a:p>
            <a:endParaRPr lang="en-US"/>
          </a:p>
        </p:txBody>
      </p:sp>
      <p:sp>
        <p:nvSpPr>
          <p:cNvPr id="11" name="Rectangle 4"/>
          <p:cNvSpPr>
            <a:spLocks noChangeArrowheads="1"/>
          </p:cNvSpPr>
          <p:nvPr/>
        </p:nvSpPr>
        <p:spPr bwMode="auto">
          <a:xfrm>
            <a:off x="5292725" y="188913"/>
            <a:ext cx="3851275" cy="476250"/>
          </a:xfrm>
          <a:prstGeom prst="rect">
            <a:avLst/>
          </a:prstGeom>
          <a:noFill/>
          <a:ln w="9525">
            <a:noFill/>
            <a:miter lim="800000"/>
            <a:headEnd/>
            <a:tailEnd/>
          </a:ln>
        </p:spPr>
        <p:txBody>
          <a:bodyPr anchor="ctr"/>
          <a:lstStyle/>
          <a:p>
            <a:pPr algn="r"/>
            <a:endParaRPr kumimoji="0" lang="en-US" altLang="ja-JP" sz="2000" b="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7</a:t>
            </a:fld>
            <a:endParaRPr lang="en-US" altLang="ja-JP"/>
          </a:p>
        </p:txBody>
      </p:sp>
      <p:sp>
        <p:nvSpPr>
          <p:cNvPr id="3" name="Rectangle 2"/>
          <p:cNvSpPr>
            <a:spLocks noGrp="1" noChangeArrowheads="1"/>
          </p:cNvSpPr>
          <p:nvPr>
            <p:ph type="title"/>
          </p:nvPr>
        </p:nvSpPr>
        <p:spPr>
          <a:xfrm>
            <a:off x="611560" y="500042"/>
            <a:ext cx="8389596" cy="642937"/>
          </a:xfrm>
        </p:spPr>
        <p:txBody>
          <a:bodyPr/>
          <a:lstStyle/>
          <a:p>
            <a:pPr algn="l"/>
            <a:r>
              <a:rPr lang="en-US" altLang="ja-JP" sz="2800" b="1" i="0" dirty="0" smtClean="0">
                <a:ea typeface="HGSｺﾞｼｯｸE" pitchFamily="50" charset="-128"/>
                <a:cs typeface="Arial" pitchFamily="34" charset="0"/>
              </a:rPr>
              <a:t>Numbers of international students in Japan</a:t>
            </a:r>
            <a:br>
              <a:rPr lang="en-US" altLang="ja-JP" sz="2800" b="1" i="0" dirty="0" smtClean="0">
                <a:ea typeface="HGSｺﾞｼｯｸE" pitchFamily="50" charset="-128"/>
                <a:cs typeface="Arial" pitchFamily="34" charset="0"/>
              </a:rPr>
            </a:br>
            <a:r>
              <a:rPr lang="en-US" altLang="ja-JP" sz="2800" b="1" i="0" dirty="0" smtClean="0">
                <a:ea typeface="HGSｺﾞｼｯｸE" pitchFamily="50" charset="-128"/>
                <a:cs typeface="Arial" pitchFamily="34" charset="0"/>
              </a:rPr>
              <a:t> (by Regions)</a:t>
            </a:r>
          </a:p>
        </p:txBody>
      </p:sp>
      <p:pic>
        <p:nvPicPr>
          <p:cNvPr id="5" name="Picture 3"/>
          <p:cNvPicPr>
            <a:picLocks noChangeAspect="1" noChangeArrowheads="1"/>
          </p:cNvPicPr>
          <p:nvPr/>
        </p:nvPicPr>
        <p:blipFill>
          <a:blip r:embed="rId3" cstate="print"/>
          <a:srcRect/>
          <a:stretch>
            <a:fillRect/>
          </a:stretch>
        </p:blipFill>
        <p:spPr bwMode="auto">
          <a:xfrm>
            <a:off x="214282" y="1428736"/>
            <a:ext cx="8715436" cy="4572032"/>
          </a:xfrm>
          <a:prstGeom prst="rect">
            <a:avLst/>
          </a:prstGeom>
          <a:noFill/>
          <a:ln w="9525">
            <a:noFill/>
            <a:miter lim="800000"/>
            <a:headEnd/>
            <a:tailEnd/>
          </a:ln>
        </p:spPr>
      </p:pic>
      <p:sp>
        <p:nvSpPr>
          <p:cNvPr id="6" name="Rectangle 1029"/>
          <p:cNvSpPr>
            <a:spLocks noChangeArrowheads="1"/>
          </p:cNvSpPr>
          <p:nvPr/>
        </p:nvSpPr>
        <p:spPr bwMode="auto">
          <a:xfrm>
            <a:off x="0" y="6172200"/>
            <a:ext cx="9144000" cy="685800"/>
          </a:xfrm>
          <a:prstGeom prst="rect">
            <a:avLst/>
          </a:prstGeom>
          <a:noFill/>
          <a:ln w="9525">
            <a:noFill/>
            <a:miter lim="800000"/>
            <a:headEnd/>
            <a:tailEnd/>
          </a:ln>
        </p:spPr>
        <p:txBody>
          <a:bodyPr anchor="ctr"/>
          <a:lstStyle/>
          <a:p>
            <a:r>
              <a:rPr lang="en-US" altLang="ja-JP" sz="1600" dirty="0"/>
              <a:t>Source: UNESCO Statistical Yearbook (1980-2000)</a:t>
            </a:r>
          </a:p>
          <a:p>
            <a:r>
              <a:rPr lang="en-US" altLang="ja-JP" sz="1600" dirty="0"/>
              <a:t>             UNESCO Institute for Statistics (2003-2008)</a:t>
            </a:r>
          </a:p>
          <a:p>
            <a:r>
              <a:rPr lang="en-US" altLang="ja-JP" sz="1600" dirty="0">
                <a:hlinkClick r:id="rId4"/>
              </a:rPr>
              <a:t>http://stats.uis.unesco.org/unesco/TableViewer/document.aspx?ReportId=IF_Language=eng</a:t>
            </a:r>
            <a:r>
              <a:rPr lang="en-US" altLang="ja-JP" sz="1600" dirty="0"/>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246185" y="839788"/>
            <a:ext cx="8513885" cy="1143000"/>
          </a:xfrm>
        </p:spPr>
        <p:txBody>
          <a:bodyPr/>
          <a:lstStyle/>
          <a:p>
            <a:endParaRPr lang="ja-JP" altLang="en-US" sz="3200" dirty="0" smtClean="0">
              <a:solidFill>
                <a:srgbClr val="800000"/>
              </a:solidFill>
            </a:endParaRPr>
          </a:p>
        </p:txBody>
      </p:sp>
      <p:pic>
        <p:nvPicPr>
          <p:cNvPr id="14339" name="Picture 2"/>
          <p:cNvPicPr>
            <a:picLocks noChangeAspect="1" noChangeArrowheads="1"/>
          </p:cNvPicPr>
          <p:nvPr/>
        </p:nvPicPr>
        <p:blipFill>
          <a:blip r:embed="rId3" cstate="print"/>
          <a:srcRect t="9288"/>
          <a:stretch>
            <a:fillRect/>
          </a:stretch>
        </p:blipFill>
        <p:spPr bwMode="auto">
          <a:xfrm>
            <a:off x="79131" y="2676525"/>
            <a:ext cx="8899281" cy="3875088"/>
          </a:xfrm>
          <a:prstGeom prst="rect">
            <a:avLst/>
          </a:prstGeom>
          <a:noFill/>
          <a:ln w="9525">
            <a:noFill/>
            <a:miter lim="800000"/>
            <a:headEnd/>
            <a:tailEnd/>
          </a:ln>
        </p:spPr>
      </p:pic>
      <p:sp>
        <p:nvSpPr>
          <p:cNvPr id="14340" name="Rectangle 5"/>
          <p:cNvSpPr>
            <a:spLocks noChangeArrowheads="1"/>
          </p:cNvSpPr>
          <p:nvPr/>
        </p:nvSpPr>
        <p:spPr bwMode="auto">
          <a:xfrm>
            <a:off x="250581" y="980729"/>
            <a:ext cx="8727831" cy="830997"/>
          </a:xfrm>
          <a:prstGeom prst="rect">
            <a:avLst/>
          </a:prstGeom>
          <a:noFill/>
          <a:ln w="9525">
            <a:noFill/>
            <a:miter lim="800000"/>
            <a:headEnd/>
            <a:tailEnd/>
          </a:ln>
        </p:spPr>
        <p:txBody>
          <a:bodyPr wrap="square">
            <a:spAutoFit/>
          </a:bodyPr>
          <a:lstStyle/>
          <a:p>
            <a:pPr>
              <a:spcAft>
                <a:spcPts val="1000"/>
              </a:spcAft>
            </a:pPr>
            <a:r>
              <a:rPr lang="en-US" altLang="ja-JP" sz="2400" dirty="0" smtClean="0">
                <a:solidFill>
                  <a:srgbClr val="000000"/>
                </a:solidFill>
                <a:ea typeface="ＭＳ 明朝" pitchFamily="17" charset="-128"/>
                <a:cs typeface="Times New Roman" pitchFamily="18" charset="0"/>
              </a:rPr>
              <a:t>Degree </a:t>
            </a:r>
            <a:r>
              <a:rPr lang="en-US" altLang="ja-JP" sz="2400" dirty="0">
                <a:solidFill>
                  <a:srgbClr val="000000"/>
                </a:solidFill>
                <a:ea typeface="ＭＳ 明朝" pitchFamily="17" charset="-128"/>
                <a:cs typeface="Times New Roman" pitchFamily="18" charset="0"/>
              </a:rPr>
              <a:t>of activity of overall cross-border activities' partner regions for </a:t>
            </a:r>
            <a:r>
              <a:rPr lang="en-US" altLang="ja-JP" sz="2400" u="sng" dirty="0">
                <a:solidFill>
                  <a:srgbClr val="000000"/>
                </a:solidFill>
                <a:ea typeface="ＭＳ 明朝" pitchFamily="17" charset="-128"/>
                <a:cs typeface="Times New Roman" pitchFamily="18" charset="0"/>
              </a:rPr>
              <a:t>Northeast Asia</a:t>
            </a:r>
            <a:endParaRPr lang="ja-JP" altLang="ja-JP" sz="1400" u="sng" dirty="0">
              <a:solidFill>
                <a:srgbClr val="4F81BD"/>
              </a:solidFill>
              <a:latin typeface="Calibri" pitchFamily="34" charset="0"/>
              <a:ea typeface="ＭＳ 明朝" pitchFamily="17" charset="-128"/>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0" name="Title 5"/>
          <p:cNvSpPr>
            <a:spLocks/>
          </p:cNvSpPr>
          <p:nvPr/>
        </p:nvSpPr>
        <p:spPr bwMode="auto">
          <a:xfrm>
            <a:off x="214282" y="609600"/>
            <a:ext cx="8786874" cy="1143000"/>
          </a:xfrm>
          <a:prstGeom prst="rect">
            <a:avLst/>
          </a:prstGeom>
          <a:noFill/>
          <a:ln w="9525">
            <a:noFill/>
            <a:miter lim="800000"/>
            <a:headEnd/>
            <a:tailEnd/>
          </a:ln>
        </p:spPr>
        <p:txBody>
          <a:bodyPr anchor="ctr"/>
          <a:lstStyle/>
          <a:p>
            <a:r>
              <a:rPr lang="en-US" altLang="ja-JP" sz="2900" dirty="0"/>
              <a:t>Activeness of  regional partnerships for </a:t>
            </a:r>
            <a:r>
              <a:rPr lang="en-US" altLang="ja-JP" sz="2900" dirty="0" smtClean="0"/>
              <a:t>“Outgoing mobility opportunities for students”:</a:t>
            </a:r>
            <a:r>
              <a:rPr lang="en-US" altLang="ja-JP" sz="1600" dirty="0" smtClean="0"/>
              <a:t> ASEAN &amp; Northeast Asia</a:t>
            </a:r>
            <a:endParaRPr lang="ja-JP" altLang="en-US" sz="1600" dirty="0"/>
          </a:p>
        </p:txBody>
      </p:sp>
      <p:sp>
        <p:nvSpPr>
          <p:cNvPr id="5" name="スライド番号プレースホルダ 5"/>
          <p:cNvSpPr txBox="1">
            <a:spLocks noGrp="1"/>
          </p:cNvSpPr>
          <p:nvPr/>
        </p:nvSpPr>
        <p:spPr>
          <a:xfrm>
            <a:off x="6553200" y="6356350"/>
            <a:ext cx="2133600" cy="365125"/>
          </a:xfrm>
          <a:prstGeom prst="rect">
            <a:avLst/>
          </a:prstGeom>
          <a:noFill/>
        </p:spPr>
        <p:txBody>
          <a:bodyPr anchor="ctr"/>
          <a:lstStyle/>
          <a:p>
            <a:pPr algn="r">
              <a:defRPr/>
            </a:pPr>
            <a:fld id="{DD779408-60E6-487A-AACD-8FB44248D130}" type="slidenum">
              <a:rPr lang="ja-JP" altLang="en-US" b="0">
                <a:solidFill>
                  <a:schemeClr val="tx1">
                    <a:tint val="75000"/>
                  </a:schemeClr>
                </a:solidFill>
                <a:latin typeface="Arial" pitchFamily="34" charset="0"/>
                <a:cs typeface="Arial" pitchFamily="34" charset="0"/>
              </a:rPr>
              <a:pPr algn="r">
                <a:defRPr/>
              </a:pPr>
              <a:t>71</a:t>
            </a:fld>
            <a:endParaRPr lang="en-US" altLang="ja-JP" b="0" dirty="0">
              <a:solidFill>
                <a:schemeClr val="tx1">
                  <a:tint val="75000"/>
                </a:schemeClr>
              </a:solidFill>
              <a:latin typeface="Arial" pitchFamily="34" charset="0"/>
              <a:cs typeface="Arial" pitchFamily="34" charset="0"/>
            </a:endParaRPr>
          </a:p>
        </p:txBody>
      </p:sp>
      <p:sp>
        <p:nvSpPr>
          <p:cNvPr id="115722" name="TextBox 6"/>
          <p:cNvSpPr txBox="1">
            <a:spLocks noChangeArrowheads="1"/>
          </p:cNvSpPr>
          <p:nvPr/>
        </p:nvSpPr>
        <p:spPr bwMode="auto">
          <a:xfrm>
            <a:off x="0" y="6381750"/>
            <a:ext cx="7858125" cy="338138"/>
          </a:xfrm>
          <a:prstGeom prst="rect">
            <a:avLst/>
          </a:prstGeom>
          <a:noFill/>
          <a:ln w="9525">
            <a:noFill/>
            <a:miter lim="800000"/>
            <a:headEnd/>
            <a:tailEnd/>
          </a:ln>
        </p:spPr>
        <p:txBody>
          <a:bodyPr>
            <a:spAutoFit/>
          </a:bodyPr>
          <a:lstStyle/>
          <a:p>
            <a:r>
              <a:rPr lang="en-US" altLang="ja-JP" sz="1600" b="0"/>
              <a:t>Highly active: 4, Fairy active: 3, Moderately active: 2, Slightly active: 1, Not active: 0</a:t>
            </a:r>
            <a:endParaRPr lang="ja-JP" altLang="en-US" sz="1600" b="0"/>
          </a:p>
        </p:txBody>
      </p:sp>
      <p:sp>
        <p:nvSpPr>
          <p:cNvPr id="115723" name="Rectangle 4"/>
          <p:cNvSpPr>
            <a:spLocks noChangeArrowheads="1"/>
          </p:cNvSpPr>
          <p:nvPr/>
        </p:nvSpPr>
        <p:spPr bwMode="auto">
          <a:xfrm>
            <a:off x="5292725" y="188913"/>
            <a:ext cx="3851275" cy="476250"/>
          </a:xfrm>
          <a:prstGeom prst="rect">
            <a:avLst/>
          </a:prstGeom>
          <a:noFill/>
          <a:ln w="9525">
            <a:noFill/>
            <a:miter lim="800000"/>
            <a:headEnd/>
            <a:tailEnd/>
          </a:ln>
        </p:spPr>
        <p:txBody>
          <a:bodyPr anchor="ctr"/>
          <a:lstStyle/>
          <a:p>
            <a:pPr algn="r"/>
            <a:endParaRPr kumimoji="0" lang="en-US" altLang="ja-JP" sz="2000" b="0" dirty="0"/>
          </a:p>
        </p:txBody>
      </p:sp>
      <p:pic>
        <p:nvPicPr>
          <p:cNvPr id="196610" name="Picture 2"/>
          <p:cNvPicPr>
            <a:picLocks noChangeAspect="1" noChangeArrowheads="1"/>
          </p:cNvPicPr>
          <p:nvPr/>
        </p:nvPicPr>
        <p:blipFill>
          <a:blip r:embed="rId3" cstate="print"/>
          <a:srcRect/>
          <a:stretch>
            <a:fillRect/>
          </a:stretch>
        </p:blipFill>
        <p:spPr bwMode="auto">
          <a:xfrm>
            <a:off x="104775" y="1857364"/>
            <a:ext cx="8934450" cy="45720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0" name="Title 5"/>
          <p:cNvSpPr>
            <a:spLocks/>
          </p:cNvSpPr>
          <p:nvPr/>
        </p:nvSpPr>
        <p:spPr bwMode="auto">
          <a:xfrm>
            <a:off x="214282" y="609600"/>
            <a:ext cx="8786874" cy="1143000"/>
          </a:xfrm>
          <a:prstGeom prst="rect">
            <a:avLst/>
          </a:prstGeom>
          <a:noFill/>
          <a:ln w="9525">
            <a:noFill/>
            <a:miter lim="800000"/>
            <a:headEnd/>
            <a:tailEnd/>
          </a:ln>
        </p:spPr>
        <p:txBody>
          <a:bodyPr anchor="ctr"/>
          <a:lstStyle/>
          <a:p>
            <a:r>
              <a:rPr lang="en-US" altLang="ja-JP" sz="2900" dirty="0"/>
              <a:t>Activeness of  regional partnerships for </a:t>
            </a:r>
            <a:r>
              <a:rPr lang="en-US" altLang="ja-JP" sz="2900" dirty="0" smtClean="0"/>
              <a:t>“Cross-border research collaboration”:</a:t>
            </a:r>
            <a:r>
              <a:rPr lang="en-US" altLang="ja-JP" sz="1600" dirty="0" smtClean="0"/>
              <a:t> ASEAN &amp; Northeast Asia</a:t>
            </a:r>
            <a:endParaRPr lang="ja-JP" altLang="en-US" sz="1600" dirty="0"/>
          </a:p>
        </p:txBody>
      </p:sp>
      <p:sp>
        <p:nvSpPr>
          <p:cNvPr id="5" name="スライド番号プレースホルダ 5"/>
          <p:cNvSpPr txBox="1">
            <a:spLocks noGrp="1"/>
          </p:cNvSpPr>
          <p:nvPr/>
        </p:nvSpPr>
        <p:spPr>
          <a:xfrm>
            <a:off x="6553200" y="6356350"/>
            <a:ext cx="2133600" cy="365125"/>
          </a:xfrm>
          <a:prstGeom prst="rect">
            <a:avLst/>
          </a:prstGeom>
          <a:noFill/>
        </p:spPr>
        <p:txBody>
          <a:bodyPr anchor="ctr"/>
          <a:lstStyle/>
          <a:p>
            <a:pPr algn="r">
              <a:defRPr/>
            </a:pPr>
            <a:fld id="{DD779408-60E6-487A-AACD-8FB44248D130}" type="slidenum">
              <a:rPr lang="ja-JP" altLang="en-US" b="0">
                <a:solidFill>
                  <a:schemeClr val="tx1">
                    <a:tint val="75000"/>
                  </a:schemeClr>
                </a:solidFill>
                <a:latin typeface="Arial" pitchFamily="34" charset="0"/>
                <a:cs typeface="Arial" pitchFamily="34" charset="0"/>
              </a:rPr>
              <a:pPr algn="r">
                <a:defRPr/>
              </a:pPr>
              <a:t>72</a:t>
            </a:fld>
            <a:endParaRPr lang="en-US" altLang="ja-JP" b="0" dirty="0">
              <a:solidFill>
                <a:schemeClr val="tx1">
                  <a:tint val="75000"/>
                </a:schemeClr>
              </a:solidFill>
              <a:latin typeface="Arial" pitchFamily="34" charset="0"/>
              <a:cs typeface="Arial" pitchFamily="34" charset="0"/>
            </a:endParaRPr>
          </a:p>
        </p:txBody>
      </p:sp>
      <p:sp>
        <p:nvSpPr>
          <p:cNvPr id="115722" name="TextBox 6"/>
          <p:cNvSpPr txBox="1">
            <a:spLocks noChangeArrowheads="1"/>
          </p:cNvSpPr>
          <p:nvPr/>
        </p:nvSpPr>
        <p:spPr bwMode="auto">
          <a:xfrm>
            <a:off x="0" y="6381750"/>
            <a:ext cx="7858125" cy="338138"/>
          </a:xfrm>
          <a:prstGeom prst="rect">
            <a:avLst/>
          </a:prstGeom>
          <a:noFill/>
          <a:ln w="9525">
            <a:noFill/>
            <a:miter lim="800000"/>
            <a:headEnd/>
            <a:tailEnd/>
          </a:ln>
        </p:spPr>
        <p:txBody>
          <a:bodyPr>
            <a:spAutoFit/>
          </a:bodyPr>
          <a:lstStyle/>
          <a:p>
            <a:r>
              <a:rPr lang="en-US" altLang="ja-JP" sz="1600" b="0"/>
              <a:t>Highly active: 4, Fairy active: 3, Moderately active: 2, Slightly active: 1, Not active: 0</a:t>
            </a:r>
            <a:endParaRPr lang="ja-JP" altLang="en-US" sz="1600" b="0"/>
          </a:p>
        </p:txBody>
      </p:sp>
      <p:sp>
        <p:nvSpPr>
          <p:cNvPr id="115723" name="Rectangle 4"/>
          <p:cNvSpPr>
            <a:spLocks noChangeArrowheads="1"/>
          </p:cNvSpPr>
          <p:nvPr/>
        </p:nvSpPr>
        <p:spPr bwMode="auto">
          <a:xfrm>
            <a:off x="5292725" y="188913"/>
            <a:ext cx="3851275" cy="476250"/>
          </a:xfrm>
          <a:prstGeom prst="rect">
            <a:avLst/>
          </a:prstGeom>
          <a:noFill/>
          <a:ln w="9525">
            <a:noFill/>
            <a:miter lim="800000"/>
            <a:headEnd/>
            <a:tailEnd/>
          </a:ln>
        </p:spPr>
        <p:txBody>
          <a:bodyPr anchor="ctr"/>
          <a:lstStyle/>
          <a:p>
            <a:pPr algn="r"/>
            <a:endParaRPr kumimoji="0" lang="en-US" altLang="ja-JP" sz="2000" b="0" dirty="0"/>
          </a:p>
        </p:txBody>
      </p:sp>
      <p:pic>
        <p:nvPicPr>
          <p:cNvPr id="197635" name="Picture 3"/>
          <p:cNvPicPr>
            <a:picLocks noChangeAspect="1" noChangeArrowheads="1"/>
          </p:cNvPicPr>
          <p:nvPr/>
        </p:nvPicPr>
        <p:blipFill>
          <a:blip r:embed="rId3" cstate="print"/>
          <a:srcRect/>
          <a:stretch>
            <a:fillRect/>
          </a:stretch>
        </p:blipFill>
        <p:spPr bwMode="auto">
          <a:xfrm>
            <a:off x="100013" y="1714489"/>
            <a:ext cx="8943975"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0" name="Title 5"/>
          <p:cNvSpPr>
            <a:spLocks/>
          </p:cNvSpPr>
          <p:nvPr/>
        </p:nvSpPr>
        <p:spPr bwMode="auto">
          <a:xfrm>
            <a:off x="214282" y="609600"/>
            <a:ext cx="8786874" cy="1143000"/>
          </a:xfrm>
          <a:prstGeom prst="rect">
            <a:avLst/>
          </a:prstGeom>
          <a:noFill/>
          <a:ln w="9525">
            <a:noFill/>
            <a:miter lim="800000"/>
            <a:headEnd/>
            <a:tailEnd/>
          </a:ln>
        </p:spPr>
        <p:txBody>
          <a:bodyPr anchor="ctr"/>
          <a:lstStyle/>
          <a:p>
            <a:r>
              <a:rPr lang="en-US" altLang="ja-JP" sz="2900" dirty="0"/>
              <a:t>Activeness of  regional partnerships for </a:t>
            </a:r>
            <a:r>
              <a:rPr lang="en-US" altLang="ja-JP" sz="2900" dirty="0" smtClean="0"/>
              <a:t>“Cross-border institutional agreement”:</a:t>
            </a:r>
            <a:r>
              <a:rPr lang="en-US" altLang="ja-JP" sz="1600" dirty="0" smtClean="0"/>
              <a:t> ASEAN &amp; Northeast Asia</a:t>
            </a:r>
            <a:endParaRPr lang="ja-JP" altLang="en-US" sz="1600" dirty="0"/>
          </a:p>
        </p:txBody>
      </p:sp>
      <p:sp>
        <p:nvSpPr>
          <p:cNvPr id="5" name="スライド番号プレースホルダ 5"/>
          <p:cNvSpPr txBox="1">
            <a:spLocks noGrp="1"/>
          </p:cNvSpPr>
          <p:nvPr/>
        </p:nvSpPr>
        <p:spPr>
          <a:xfrm>
            <a:off x="6553200" y="6356350"/>
            <a:ext cx="2133600" cy="365125"/>
          </a:xfrm>
          <a:prstGeom prst="rect">
            <a:avLst/>
          </a:prstGeom>
          <a:noFill/>
        </p:spPr>
        <p:txBody>
          <a:bodyPr anchor="ctr"/>
          <a:lstStyle/>
          <a:p>
            <a:pPr algn="r">
              <a:defRPr/>
            </a:pPr>
            <a:fld id="{DD779408-60E6-487A-AACD-8FB44248D130}" type="slidenum">
              <a:rPr lang="ja-JP" altLang="en-US" b="0">
                <a:solidFill>
                  <a:schemeClr val="tx1">
                    <a:tint val="75000"/>
                  </a:schemeClr>
                </a:solidFill>
                <a:latin typeface="Arial" pitchFamily="34" charset="0"/>
                <a:cs typeface="Arial" pitchFamily="34" charset="0"/>
              </a:rPr>
              <a:pPr algn="r">
                <a:defRPr/>
              </a:pPr>
              <a:t>73</a:t>
            </a:fld>
            <a:endParaRPr lang="en-US" altLang="ja-JP" b="0" dirty="0">
              <a:solidFill>
                <a:schemeClr val="tx1">
                  <a:tint val="75000"/>
                </a:schemeClr>
              </a:solidFill>
              <a:latin typeface="Arial" pitchFamily="34" charset="0"/>
              <a:cs typeface="Arial" pitchFamily="34" charset="0"/>
            </a:endParaRPr>
          </a:p>
        </p:txBody>
      </p:sp>
      <p:sp>
        <p:nvSpPr>
          <p:cNvPr id="115722" name="TextBox 6"/>
          <p:cNvSpPr txBox="1">
            <a:spLocks noChangeArrowheads="1"/>
          </p:cNvSpPr>
          <p:nvPr/>
        </p:nvSpPr>
        <p:spPr bwMode="auto">
          <a:xfrm>
            <a:off x="0" y="6381750"/>
            <a:ext cx="7858125" cy="338138"/>
          </a:xfrm>
          <a:prstGeom prst="rect">
            <a:avLst/>
          </a:prstGeom>
          <a:noFill/>
          <a:ln w="9525">
            <a:noFill/>
            <a:miter lim="800000"/>
            <a:headEnd/>
            <a:tailEnd/>
          </a:ln>
        </p:spPr>
        <p:txBody>
          <a:bodyPr>
            <a:spAutoFit/>
          </a:bodyPr>
          <a:lstStyle/>
          <a:p>
            <a:r>
              <a:rPr lang="en-US" altLang="ja-JP" sz="1600" b="0"/>
              <a:t>Highly active: 4, Fairy active: 3, Moderately active: 2, Slightly active: 1, Not active: 0</a:t>
            </a:r>
            <a:endParaRPr lang="ja-JP" altLang="en-US" sz="1600" b="0"/>
          </a:p>
        </p:txBody>
      </p:sp>
      <p:sp>
        <p:nvSpPr>
          <p:cNvPr id="115723" name="Rectangle 4"/>
          <p:cNvSpPr>
            <a:spLocks noChangeArrowheads="1"/>
          </p:cNvSpPr>
          <p:nvPr/>
        </p:nvSpPr>
        <p:spPr bwMode="auto">
          <a:xfrm>
            <a:off x="5292725" y="188913"/>
            <a:ext cx="3851275" cy="476250"/>
          </a:xfrm>
          <a:prstGeom prst="rect">
            <a:avLst/>
          </a:prstGeom>
          <a:noFill/>
          <a:ln w="9525">
            <a:noFill/>
            <a:miter lim="800000"/>
            <a:headEnd/>
            <a:tailEnd/>
          </a:ln>
        </p:spPr>
        <p:txBody>
          <a:bodyPr anchor="ctr"/>
          <a:lstStyle/>
          <a:p>
            <a:pPr algn="r"/>
            <a:endParaRPr kumimoji="0" lang="en-US" altLang="ja-JP" sz="2000" b="0" dirty="0"/>
          </a:p>
        </p:txBody>
      </p:sp>
      <p:pic>
        <p:nvPicPr>
          <p:cNvPr id="198659" name="Picture 3"/>
          <p:cNvPicPr>
            <a:picLocks noChangeAspect="1" noChangeArrowheads="1"/>
          </p:cNvPicPr>
          <p:nvPr/>
        </p:nvPicPr>
        <p:blipFill>
          <a:blip r:embed="rId3" cstate="print"/>
          <a:srcRect/>
          <a:stretch>
            <a:fillRect/>
          </a:stretch>
        </p:blipFill>
        <p:spPr bwMode="auto">
          <a:xfrm>
            <a:off x="119063" y="1785926"/>
            <a:ext cx="8905875"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0" name="Title 5"/>
          <p:cNvSpPr>
            <a:spLocks/>
          </p:cNvSpPr>
          <p:nvPr/>
        </p:nvSpPr>
        <p:spPr bwMode="auto">
          <a:xfrm>
            <a:off x="214282" y="609600"/>
            <a:ext cx="8786874" cy="1143000"/>
          </a:xfrm>
          <a:prstGeom prst="rect">
            <a:avLst/>
          </a:prstGeom>
          <a:noFill/>
          <a:ln w="9525">
            <a:noFill/>
            <a:miter lim="800000"/>
            <a:headEnd/>
            <a:tailEnd/>
          </a:ln>
        </p:spPr>
        <p:txBody>
          <a:bodyPr anchor="ctr"/>
          <a:lstStyle/>
          <a:p>
            <a:r>
              <a:rPr lang="en-US" altLang="ja-JP" sz="2900" dirty="0"/>
              <a:t>Activeness of  regional partnerships for </a:t>
            </a:r>
            <a:r>
              <a:rPr lang="en-US" altLang="ja-JP" sz="2900" dirty="0" smtClean="0"/>
              <a:t>“Acceptance of foreign students”:</a:t>
            </a:r>
            <a:r>
              <a:rPr lang="en-US" altLang="ja-JP" sz="1600" dirty="0" smtClean="0"/>
              <a:t> ASEAN &amp; Northeast Asia</a:t>
            </a:r>
            <a:endParaRPr lang="ja-JP" altLang="en-US" sz="1600" dirty="0"/>
          </a:p>
        </p:txBody>
      </p:sp>
      <p:sp>
        <p:nvSpPr>
          <p:cNvPr id="5" name="スライド番号プレースホルダ 5"/>
          <p:cNvSpPr txBox="1">
            <a:spLocks noGrp="1"/>
          </p:cNvSpPr>
          <p:nvPr/>
        </p:nvSpPr>
        <p:spPr>
          <a:xfrm>
            <a:off x="6553200" y="6356350"/>
            <a:ext cx="2133600" cy="365125"/>
          </a:xfrm>
          <a:prstGeom prst="rect">
            <a:avLst/>
          </a:prstGeom>
          <a:noFill/>
        </p:spPr>
        <p:txBody>
          <a:bodyPr anchor="ctr"/>
          <a:lstStyle/>
          <a:p>
            <a:pPr algn="r">
              <a:defRPr/>
            </a:pPr>
            <a:fld id="{DD779408-60E6-487A-AACD-8FB44248D130}" type="slidenum">
              <a:rPr lang="ja-JP" altLang="en-US" b="0">
                <a:solidFill>
                  <a:schemeClr val="tx1">
                    <a:tint val="75000"/>
                  </a:schemeClr>
                </a:solidFill>
                <a:latin typeface="Arial" pitchFamily="34" charset="0"/>
                <a:cs typeface="Arial" pitchFamily="34" charset="0"/>
              </a:rPr>
              <a:pPr algn="r">
                <a:defRPr/>
              </a:pPr>
              <a:t>74</a:t>
            </a:fld>
            <a:endParaRPr lang="en-US" altLang="ja-JP" b="0" dirty="0">
              <a:solidFill>
                <a:schemeClr val="tx1">
                  <a:tint val="75000"/>
                </a:schemeClr>
              </a:solidFill>
              <a:latin typeface="Arial" pitchFamily="34" charset="0"/>
              <a:cs typeface="Arial" pitchFamily="34" charset="0"/>
            </a:endParaRPr>
          </a:p>
        </p:txBody>
      </p:sp>
      <p:sp>
        <p:nvSpPr>
          <p:cNvPr id="115722" name="TextBox 6"/>
          <p:cNvSpPr txBox="1">
            <a:spLocks noChangeArrowheads="1"/>
          </p:cNvSpPr>
          <p:nvPr/>
        </p:nvSpPr>
        <p:spPr bwMode="auto">
          <a:xfrm>
            <a:off x="0" y="6381750"/>
            <a:ext cx="7858125" cy="338138"/>
          </a:xfrm>
          <a:prstGeom prst="rect">
            <a:avLst/>
          </a:prstGeom>
          <a:noFill/>
          <a:ln w="9525">
            <a:noFill/>
            <a:miter lim="800000"/>
            <a:headEnd/>
            <a:tailEnd/>
          </a:ln>
        </p:spPr>
        <p:txBody>
          <a:bodyPr>
            <a:spAutoFit/>
          </a:bodyPr>
          <a:lstStyle/>
          <a:p>
            <a:r>
              <a:rPr lang="en-US" altLang="ja-JP" sz="1600" b="0"/>
              <a:t>Highly active: 4, Fairy active: 3, Moderately active: 2, Slightly active: 1, Not active: 0</a:t>
            </a:r>
            <a:endParaRPr lang="ja-JP" altLang="en-US" sz="1600" b="0"/>
          </a:p>
        </p:txBody>
      </p:sp>
      <p:sp>
        <p:nvSpPr>
          <p:cNvPr id="115723" name="Rectangle 4"/>
          <p:cNvSpPr>
            <a:spLocks noChangeArrowheads="1"/>
          </p:cNvSpPr>
          <p:nvPr/>
        </p:nvSpPr>
        <p:spPr bwMode="auto">
          <a:xfrm>
            <a:off x="5292725" y="188913"/>
            <a:ext cx="3851275" cy="476250"/>
          </a:xfrm>
          <a:prstGeom prst="rect">
            <a:avLst/>
          </a:prstGeom>
          <a:noFill/>
          <a:ln w="9525">
            <a:noFill/>
            <a:miter lim="800000"/>
            <a:headEnd/>
            <a:tailEnd/>
          </a:ln>
        </p:spPr>
        <p:txBody>
          <a:bodyPr anchor="ctr"/>
          <a:lstStyle/>
          <a:p>
            <a:pPr algn="r"/>
            <a:r>
              <a:rPr kumimoji="0" lang="en-US" altLang="ja-JP" sz="2000" b="0" dirty="0" smtClean="0"/>
              <a:t>Preliminary </a:t>
            </a:r>
            <a:r>
              <a:rPr kumimoji="0" lang="en-US" altLang="ja-JP" sz="2000" b="0" dirty="0"/>
              <a:t>findings</a:t>
            </a:r>
          </a:p>
        </p:txBody>
      </p:sp>
      <p:pic>
        <p:nvPicPr>
          <p:cNvPr id="3" name="Picture 10"/>
          <p:cNvPicPr>
            <a:picLocks noChangeAspect="1" noChangeArrowheads="1"/>
          </p:cNvPicPr>
          <p:nvPr/>
        </p:nvPicPr>
        <p:blipFill>
          <a:blip r:embed="rId3" cstate="print"/>
          <a:srcRect/>
          <a:stretch>
            <a:fillRect/>
          </a:stretch>
        </p:blipFill>
        <p:spPr bwMode="auto">
          <a:xfrm>
            <a:off x="90488" y="1785926"/>
            <a:ext cx="8963025"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0" name="Title 5"/>
          <p:cNvSpPr>
            <a:spLocks/>
          </p:cNvSpPr>
          <p:nvPr/>
        </p:nvSpPr>
        <p:spPr bwMode="auto">
          <a:xfrm>
            <a:off x="214282" y="609600"/>
            <a:ext cx="8786874" cy="1143000"/>
          </a:xfrm>
          <a:prstGeom prst="rect">
            <a:avLst/>
          </a:prstGeom>
          <a:noFill/>
          <a:ln w="9525">
            <a:noFill/>
            <a:miter lim="800000"/>
            <a:headEnd/>
            <a:tailEnd/>
          </a:ln>
        </p:spPr>
        <p:txBody>
          <a:bodyPr anchor="ctr"/>
          <a:lstStyle/>
          <a:p>
            <a:r>
              <a:rPr lang="en-US" altLang="ja-JP" sz="2900" dirty="0"/>
              <a:t>Activeness of  regional partnerships for </a:t>
            </a:r>
            <a:r>
              <a:rPr lang="en-US" altLang="ja-JP" sz="2900" dirty="0" smtClean="0"/>
              <a:t>“Cross-border collaborative degree program”:</a:t>
            </a:r>
            <a:r>
              <a:rPr lang="en-US" altLang="ja-JP" sz="1600" dirty="0" smtClean="0"/>
              <a:t> ASEAN &amp; Northeast Asia</a:t>
            </a:r>
            <a:endParaRPr lang="ja-JP" altLang="en-US" sz="1600" dirty="0"/>
          </a:p>
        </p:txBody>
      </p:sp>
      <p:sp>
        <p:nvSpPr>
          <p:cNvPr id="5" name="スライド番号プレースホルダ 5"/>
          <p:cNvSpPr txBox="1">
            <a:spLocks noGrp="1"/>
          </p:cNvSpPr>
          <p:nvPr/>
        </p:nvSpPr>
        <p:spPr>
          <a:xfrm>
            <a:off x="6553200" y="6356350"/>
            <a:ext cx="2133600" cy="365125"/>
          </a:xfrm>
          <a:prstGeom prst="rect">
            <a:avLst/>
          </a:prstGeom>
          <a:noFill/>
        </p:spPr>
        <p:txBody>
          <a:bodyPr anchor="ctr"/>
          <a:lstStyle/>
          <a:p>
            <a:pPr algn="r">
              <a:defRPr/>
            </a:pPr>
            <a:fld id="{DD779408-60E6-487A-AACD-8FB44248D130}" type="slidenum">
              <a:rPr lang="ja-JP" altLang="en-US" b="0">
                <a:solidFill>
                  <a:schemeClr val="tx1">
                    <a:tint val="75000"/>
                  </a:schemeClr>
                </a:solidFill>
                <a:latin typeface="Arial" pitchFamily="34" charset="0"/>
                <a:cs typeface="Arial" pitchFamily="34" charset="0"/>
              </a:rPr>
              <a:pPr algn="r">
                <a:defRPr/>
              </a:pPr>
              <a:t>75</a:t>
            </a:fld>
            <a:endParaRPr lang="en-US" altLang="ja-JP" b="0" dirty="0">
              <a:solidFill>
                <a:schemeClr val="tx1">
                  <a:tint val="75000"/>
                </a:schemeClr>
              </a:solidFill>
              <a:latin typeface="Arial" pitchFamily="34" charset="0"/>
              <a:cs typeface="Arial" pitchFamily="34" charset="0"/>
            </a:endParaRPr>
          </a:p>
        </p:txBody>
      </p:sp>
      <p:sp>
        <p:nvSpPr>
          <p:cNvPr id="115722" name="TextBox 6"/>
          <p:cNvSpPr txBox="1">
            <a:spLocks noChangeArrowheads="1"/>
          </p:cNvSpPr>
          <p:nvPr/>
        </p:nvSpPr>
        <p:spPr bwMode="auto">
          <a:xfrm>
            <a:off x="0" y="6381750"/>
            <a:ext cx="7858125" cy="338138"/>
          </a:xfrm>
          <a:prstGeom prst="rect">
            <a:avLst/>
          </a:prstGeom>
          <a:noFill/>
          <a:ln w="9525">
            <a:noFill/>
            <a:miter lim="800000"/>
            <a:headEnd/>
            <a:tailEnd/>
          </a:ln>
        </p:spPr>
        <p:txBody>
          <a:bodyPr>
            <a:spAutoFit/>
          </a:bodyPr>
          <a:lstStyle/>
          <a:p>
            <a:r>
              <a:rPr lang="en-US" altLang="ja-JP" sz="1600" b="0"/>
              <a:t>Highly active: 4, Fairy active: 3, Moderately active: 2, Slightly active: 1, Not active: 0</a:t>
            </a:r>
            <a:endParaRPr lang="ja-JP" altLang="en-US" sz="1600" b="0"/>
          </a:p>
        </p:txBody>
      </p:sp>
      <p:sp>
        <p:nvSpPr>
          <p:cNvPr id="115723" name="Rectangle 4"/>
          <p:cNvSpPr>
            <a:spLocks noChangeArrowheads="1"/>
          </p:cNvSpPr>
          <p:nvPr/>
        </p:nvSpPr>
        <p:spPr bwMode="auto">
          <a:xfrm>
            <a:off x="5292725" y="188913"/>
            <a:ext cx="3851275" cy="476250"/>
          </a:xfrm>
          <a:prstGeom prst="rect">
            <a:avLst/>
          </a:prstGeom>
          <a:noFill/>
          <a:ln w="9525">
            <a:noFill/>
            <a:miter lim="800000"/>
            <a:headEnd/>
            <a:tailEnd/>
          </a:ln>
        </p:spPr>
        <p:txBody>
          <a:bodyPr anchor="ctr"/>
          <a:lstStyle/>
          <a:p>
            <a:pPr algn="r"/>
            <a:endParaRPr kumimoji="0" lang="en-US" altLang="ja-JP" sz="2000" b="0" dirty="0"/>
          </a:p>
        </p:txBody>
      </p:sp>
      <p:pic>
        <p:nvPicPr>
          <p:cNvPr id="199685" name="Picture 5"/>
          <p:cNvPicPr>
            <a:picLocks noChangeAspect="1" noChangeArrowheads="1"/>
          </p:cNvPicPr>
          <p:nvPr/>
        </p:nvPicPr>
        <p:blipFill>
          <a:blip r:embed="rId3" cstate="print"/>
          <a:srcRect/>
          <a:stretch>
            <a:fillRect/>
          </a:stretch>
        </p:blipFill>
        <p:spPr bwMode="auto">
          <a:xfrm>
            <a:off x="128588" y="1785926"/>
            <a:ext cx="8886825" cy="46434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8C09D51-D352-46EA-8242-4E1C54FF5DFE}" type="slidenum">
              <a:rPr lang="ja-JP" altLang="en-US" smtClean="0"/>
              <a:pPr>
                <a:defRPr/>
              </a:pPr>
              <a:t>76</a:t>
            </a:fld>
            <a:endParaRPr lang="en-US" altLang="ja-JP" dirty="0"/>
          </a:p>
        </p:txBody>
      </p:sp>
      <p:sp>
        <p:nvSpPr>
          <p:cNvPr id="116738" name="Rectangle 3"/>
          <p:cNvSpPr txBox="1">
            <a:spLocks noChangeArrowheads="1"/>
          </p:cNvSpPr>
          <p:nvPr/>
        </p:nvSpPr>
        <p:spPr bwMode="auto">
          <a:xfrm>
            <a:off x="323850" y="404813"/>
            <a:ext cx="8362950" cy="5595937"/>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defRPr/>
            </a:pPr>
            <a:r>
              <a:rPr lang="en-US" altLang="ja-JP" sz="2800" dirty="0" smtClean="0"/>
              <a:t>Summary</a:t>
            </a:r>
          </a:p>
          <a:p>
            <a:pPr marL="342900" indent="-342900">
              <a:lnSpc>
                <a:spcPct val="80000"/>
              </a:lnSpc>
              <a:spcBef>
                <a:spcPct val="20000"/>
              </a:spcBef>
              <a:defRPr/>
            </a:pPr>
            <a:endParaRPr lang="en-US" altLang="ja-JP" sz="2800" dirty="0"/>
          </a:p>
          <a:p>
            <a:pPr marL="342900" indent="-342900">
              <a:lnSpc>
                <a:spcPct val="80000"/>
              </a:lnSpc>
              <a:spcBef>
                <a:spcPct val="20000"/>
              </a:spcBef>
              <a:buFont typeface="Wingdings" pitchFamily="2" charset="2"/>
              <a:buNone/>
              <a:defRPr/>
            </a:pPr>
            <a:r>
              <a:rPr lang="en-US" altLang="ja-JP" sz="1800" dirty="0"/>
              <a:t>1. Regional partners (for overall cross-border activities) : </a:t>
            </a:r>
          </a:p>
          <a:p>
            <a:pPr marL="342900" indent="-342900">
              <a:lnSpc>
                <a:spcPct val="80000"/>
              </a:lnSpc>
              <a:spcBef>
                <a:spcPct val="20000"/>
              </a:spcBef>
              <a:buFont typeface="Wingdings" pitchFamily="2" charset="2"/>
              <a:buNone/>
              <a:defRPr/>
            </a:pPr>
            <a:r>
              <a:rPr lang="en-US" altLang="ja-JP" sz="1800" b="0" i="1" dirty="0" smtClean="0"/>
              <a:t>Southeast Asia: </a:t>
            </a:r>
            <a:r>
              <a:rPr lang="en-US" altLang="ja-JP" sz="1800" b="0" dirty="0"/>
              <a:t>Southeast &amp; Northeast Asia are the most active partners followed by North America and Western Europe.</a:t>
            </a:r>
          </a:p>
          <a:p>
            <a:pPr marL="342900" indent="-342900">
              <a:lnSpc>
                <a:spcPct val="80000"/>
              </a:lnSpc>
              <a:spcBef>
                <a:spcPct val="20000"/>
              </a:spcBef>
              <a:buFont typeface="Wingdings" pitchFamily="2" charset="2"/>
              <a:buNone/>
              <a:defRPr/>
            </a:pPr>
            <a:r>
              <a:rPr lang="en-US" altLang="ja-JP" sz="1800" b="0" i="1" dirty="0"/>
              <a:t>Northeast Asia</a:t>
            </a:r>
            <a:r>
              <a:rPr lang="en-US" altLang="ja-JP" sz="1800" b="0" dirty="0"/>
              <a:t>: North America and Southeast Asia are the most active partners, while Northeast Asia and Western Europe are almost equally active partners. </a:t>
            </a:r>
          </a:p>
          <a:p>
            <a:pPr marL="342900" indent="-342900">
              <a:lnSpc>
                <a:spcPct val="80000"/>
              </a:lnSpc>
              <a:spcBef>
                <a:spcPct val="20000"/>
              </a:spcBef>
              <a:defRPr/>
            </a:pPr>
            <a:endParaRPr lang="en-US" altLang="ja-JP" sz="1800" b="0" dirty="0"/>
          </a:p>
          <a:p>
            <a:pPr marL="342900" indent="-342900">
              <a:lnSpc>
                <a:spcPct val="80000"/>
              </a:lnSpc>
              <a:spcBef>
                <a:spcPct val="20000"/>
              </a:spcBef>
              <a:defRPr/>
            </a:pPr>
            <a:r>
              <a:rPr lang="en-US" altLang="ja-JP" sz="1800" dirty="0"/>
              <a:t>2. Regional partners (for each cross-border activity) :</a:t>
            </a:r>
          </a:p>
          <a:p>
            <a:pPr marL="342900" indent="-342900">
              <a:buFontTx/>
              <a:buAutoNum type="arabicParenR"/>
              <a:defRPr/>
            </a:pPr>
            <a:r>
              <a:rPr lang="en-US" sz="1800" b="0" i="1" dirty="0" smtClean="0"/>
              <a:t>Southeast Asia</a:t>
            </a:r>
            <a:r>
              <a:rPr lang="en-US" sz="1800" b="0" dirty="0" smtClean="0"/>
              <a:t>: Southeast Asia </a:t>
            </a:r>
            <a:r>
              <a:rPr lang="en-US" sz="1800" b="0" dirty="0"/>
              <a:t>is the most active regional partner for the      </a:t>
            </a:r>
          </a:p>
          <a:p>
            <a:pPr marL="342900" indent="-342900">
              <a:defRPr/>
            </a:pPr>
            <a:r>
              <a:rPr lang="en-US" sz="1800" b="0" dirty="0"/>
              <a:t>	different types of cross-border activities, except for “cross-border collaborative degree programs,” which has Western Europe as the most active regional partner</a:t>
            </a:r>
            <a:r>
              <a:rPr lang="en-US" sz="1800" b="0" dirty="0" smtClean="0"/>
              <a:t>.</a:t>
            </a:r>
          </a:p>
          <a:p>
            <a:pPr marL="342900" indent="-342900">
              <a:defRPr/>
            </a:pPr>
            <a:endParaRPr lang="en-US" sz="1800" b="0" dirty="0"/>
          </a:p>
          <a:p>
            <a:pPr>
              <a:defRPr/>
            </a:pPr>
            <a:r>
              <a:rPr lang="ja-JP" altLang="en-US" sz="1800" b="0" dirty="0"/>
              <a:t>　</a:t>
            </a:r>
            <a:r>
              <a:rPr lang="ja-JP" altLang="en-US" sz="1800" b="0" i="1" dirty="0"/>
              <a:t>　</a:t>
            </a:r>
            <a:r>
              <a:rPr lang="en-US" sz="1800" b="0" i="1" dirty="0"/>
              <a:t>Northeast Asia</a:t>
            </a:r>
            <a:r>
              <a:rPr lang="en-US" sz="1800" b="0" dirty="0"/>
              <a:t>: North America is the most active regional partner for the</a:t>
            </a:r>
          </a:p>
          <a:p>
            <a:pPr>
              <a:defRPr/>
            </a:pPr>
            <a:r>
              <a:rPr lang="en-US" sz="1800" b="0" dirty="0"/>
              <a:t>     different types of cross-border activities, except for “Acceptance of foreign    </a:t>
            </a:r>
          </a:p>
          <a:p>
            <a:pPr>
              <a:defRPr/>
            </a:pPr>
            <a:r>
              <a:rPr lang="en-US" sz="1800" b="0" dirty="0"/>
              <a:t>     students,” which has Northeast Asia as the most active regional partner</a:t>
            </a:r>
          </a:p>
          <a:p>
            <a:pPr>
              <a:defRPr/>
            </a:pPr>
            <a:r>
              <a:rPr lang="en-US" sz="1800" b="0" dirty="0"/>
              <a:t>     followed by Southeast Asia.</a:t>
            </a:r>
          </a:p>
          <a:p>
            <a:pPr marL="342900" indent="-342900">
              <a:lnSpc>
                <a:spcPct val="80000"/>
              </a:lnSpc>
              <a:spcBef>
                <a:spcPct val="20000"/>
              </a:spcBef>
              <a:defRPr/>
            </a:pPr>
            <a:r>
              <a:rPr lang="en-US" altLang="ja-JP" sz="2000" dirty="0"/>
              <a:t> </a:t>
            </a:r>
          </a:p>
          <a:p>
            <a:pPr marL="342900" indent="-342900">
              <a:lnSpc>
                <a:spcPct val="80000"/>
              </a:lnSpc>
              <a:spcBef>
                <a:spcPct val="20000"/>
              </a:spcBef>
              <a:buFont typeface="Wingdings" pitchFamily="2" charset="2"/>
              <a:buNone/>
              <a:defRPr/>
            </a:pPr>
            <a:endParaRPr lang="en-US" altLang="ja-JP" sz="2200" b="0" dirty="0"/>
          </a:p>
          <a:p>
            <a:pPr marL="342900" indent="-342900">
              <a:lnSpc>
                <a:spcPct val="80000"/>
              </a:lnSpc>
              <a:spcBef>
                <a:spcPct val="20000"/>
              </a:spcBef>
              <a:buFont typeface="Wingdings" pitchFamily="2" charset="2"/>
              <a:buNone/>
              <a:defRPr/>
            </a:pPr>
            <a:endParaRPr lang="en-US" altLang="ja-JP" sz="2200" b="0" dirty="0"/>
          </a:p>
        </p:txBody>
      </p:sp>
      <p:sp>
        <p:nvSpPr>
          <p:cNvPr id="535555" name="Rectangle 4"/>
          <p:cNvSpPr>
            <a:spLocks noChangeArrowheads="1"/>
          </p:cNvSpPr>
          <p:nvPr/>
        </p:nvSpPr>
        <p:spPr bwMode="auto">
          <a:xfrm>
            <a:off x="5292725" y="188913"/>
            <a:ext cx="3851275" cy="476250"/>
          </a:xfrm>
          <a:prstGeom prst="rect">
            <a:avLst/>
          </a:prstGeom>
          <a:noFill/>
          <a:ln w="9525">
            <a:noFill/>
            <a:miter lim="800000"/>
            <a:headEnd/>
            <a:tailEnd/>
          </a:ln>
        </p:spPr>
        <p:txBody>
          <a:bodyPr anchor="ctr"/>
          <a:lstStyle/>
          <a:p>
            <a:pPr algn="r"/>
            <a:endParaRPr kumimoji="0" lang="en-US" altLang="ja-JP" sz="2000" b="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87BA442-6093-4138-96A8-EBFAB141B73F}" type="slidenum">
              <a:rPr lang="ja-JP" altLang="en-US" smtClean="0"/>
              <a:pPr>
                <a:defRPr/>
              </a:pPr>
              <a:t>77</a:t>
            </a:fld>
            <a:endParaRPr lang="en-US" altLang="ja-JP" dirty="0"/>
          </a:p>
        </p:txBody>
      </p:sp>
      <p:sp>
        <p:nvSpPr>
          <p:cNvPr id="116738" name="Rectangle 3"/>
          <p:cNvSpPr txBox="1">
            <a:spLocks noChangeArrowheads="1"/>
          </p:cNvSpPr>
          <p:nvPr/>
        </p:nvSpPr>
        <p:spPr bwMode="auto">
          <a:xfrm>
            <a:off x="323850" y="404813"/>
            <a:ext cx="8362950" cy="5595937"/>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defRPr/>
            </a:pPr>
            <a:r>
              <a:rPr lang="en-US" altLang="ja-JP" sz="2800" dirty="0"/>
              <a:t>Summary (continued)</a:t>
            </a:r>
          </a:p>
          <a:p>
            <a:pPr marL="342900" indent="-342900">
              <a:lnSpc>
                <a:spcPct val="80000"/>
              </a:lnSpc>
              <a:spcBef>
                <a:spcPct val="20000"/>
              </a:spcBef>
              <a:defRPr/>
            </a:pPr>
            <a:r>
              <a:rPr lang="en-US" altLang="ja-JP" sz="2000" dirty="0"/>
              <a:t>2 Regional partners (for each cross-border activity) :</a:t>
            </a:r>
          </a:p>
          <a:p>
            <a:pPr marL="457200" indent="-457200">
              <a:buAutoNum type="arabicParenR" startAt="2"/>
              <a:defRPr/>
            </a:pPr>
            <a:r>
              <a:rPr lang="en-US" altLang="ja-JP" sz="2000" b="0" i="1" dirty="0" smtClean="0"/>
              <a:t>Southeast Asia</a:t>
            </a:r>
            <a:r>
              <a:rPr lang="en-US" sz="2000" b="0" i="1" dirty="0" smtClean="0"/>
              <a:t>:</a:t>
            </a:r>
            <a:r>
              <a:rPr lang="en-US" sz="2000" b="0" dirty="0" smtClean="0"/>
              <a:t> </a:t>
            </a:r>
          </a:p>
          <a:p>
            <a:pPr marL="457200" indent="-457200">
              <a:defRPr/>
            </a:pPr>
            <a:r>
              <a:rPr lang="en-US" sz="2000" b="0" dirty="0" smtClean="0"/>
              <a:t>      The </a:t>
            </a:r>
            <a:r>
              <a:rPr lang="en-US" sz="2000" b="0" dirty="0"/>
              <a:t>top 5 active regional partners are the same for </a:t>
            </a:r>
            <a:r>
              <a:rPr lang="en-US" sz="2000" b="0" dirty="0" smtClean="0"/>
              <a:t>the different </a:t>
            </a:r>
            <a:r>
              <a:rPr lang="en-US" sz="2000" b="0" dirty="0"/>
              <a:t>types of cross-border activities, except for “acceptance of </a:t>
            </a:r>
            <a:r>
              <a:rPr lang="en-US" sz="2000" b="0" dirty="0" smtClean="0"/>
              <a:t>foreign </a:t>
            </a:r>
            <a:r>
              <a:rPr lang="en-US" sz="2000" b="0" dirty="0"/>
              <a:t>student,” which includes South and West Asia instead </a:t>
            </a:r>
            <a:r>
              <a:rPr lang="en-US" sz="2000" b="0" dirty="0" smtClean="0"/>
              <a:t>of North </a:t>
            </a:r>
            <a:r>
              <a:rPr lang="en-US" sz="2000" b="0" dirty="0"/>
              <a:t>America. </a:t>
            </a:r>
            <a:endParaRPr lang="en-US" sz="2000" b="0" dirty="0" smtClean="0"/>
          </a:p>
          <a:p>
            <a:pPr marL="457200" indent="-457200">
              <a:defRPr/>
            </a:pPr>
            <a:endParaRPr lang="en-US" sz="2000" b="0" dirty="0"/>
          </a:p>
          <a:p>
            <a:pPr>
              <a:defRPr/>
            </a:pPr>
            <a:r>
              <a:rPr lang="en-US" sz="2000" b="0" dirty="0"/>
              <a:t>     </a:t>
            </a:r>
            <a:r>
              <a:rPr lang="en-US" sz="2000" b="0" i="1" dirty="0"/>
              <a:t>Northeast Asia:</a:t>
            </a:r>
            <a:r>
              <a:rPr lang="en-US" sz="2000" b="0" dirty="0"/>
              <a:t> </a:t>
            </a:r>
            <a:endParaRPr lang="en-US" sz="2000" b="0" dirty="0" smtClean="0"/>
          </a:p>
          <a:p>
            <a:pPr>
              <a:defRPr/>
            </a:pPr>
            <a:r>
              <a:rPr lang="en-US" sz="2000" b="0" dirty="0" smtClean="0"/>
              <a:t>    The </a:t>
            </a:r>
            <a:r>
              <a:rPr lang="en-US" sz="2000" b="0" dirty="0"/>
              <a:t>top 5 active regional partners are the same </a:t>
            </a:r>
            <a:r>
              <a:rPr lang="en-US" sz="2000" b="0" dirty="0" smtClean="0"/>
              <a:t>for the </a:t>
            </a:r>
            <a:r>
              <a:rPr lang="en-US" sz="2000" b="0" dirty="0"/>
              <a:t>different </a:t>
            </a:r>
            <a:r>
              <a:rPr lang="en-US" sz="2000" b="0" dirty="0" smtClean="0"/>
              <a:t> types </a:t>
            </a:r>
            <a:r>
              <a:rPr lang="en-US" sz="2000" b="0" dirty="0"/>
              <a:t>of cross-border activities, except for “</a:t>
            </a:r>
            <a:r>
              <a:rPr lang="en-US" sz="2000" b="0" dirty="0" smtClean="0"/>
              <a:t>Acceptance of </a:t>
            </a:r>
            <a:r>
              <a:rPr lang="en-US" sz="2000" b="0" dirty="0"/>
              <a:t>foreign students,” which has South and West Asia instead </a:t>
            </a:r>
            <a:r>
              <a:rPr lang="en-US" sz="2000" b="0" dirty="0" smtClean="0"/>
              <a:t>of Oceania </a:t>
            </a:r>
            <a:r>
              <a:rPr lang="en-US" sz="2000" b="0" dirty="0"/>
              <a:t>and Pacific as one of the top 5 active regional partners.</a:t>
            </a:r>
            <a:endParaRPr lang="en-US" altLang="ja-JP" sz="2000" dirty="0"/>
          </a:p>
          <a:p>
            <a:pPr marL="342900" indent="-342900">
              <a:lnSpc>
                <a:spcPct val="80000"/>
              </a:lnSpc>
              <a:spcBef>
                <a:spcPct val="20000"/>
              </a:spcBef>
              <a:buFont typeface="Wingdings" pitchFamily="2" charset="2"/>
              <a:buNone/>
              <a:defRPr/>
            </a:pPr>
            <a:endParaRPr lang="en-US" altLang="ja-JP" sz="2200" b="0" dirty="0"/>
          </a:p>
          <a:p>
            <a:pPr marL="342900" indent="-342900">
              <a:lnSpc>
                <a:spcPct val="80000"/>
              </a:lnSpc>
              <a:spcBef>
                <a:spcPct val="20000"/>
              </a:spcBef>
              <a:buFont typeface="Wingdings" pitchFamily="2" charset="2"/>
              <a:buNone/>
              <a:defRPr/>
            </a:pPr>
            <a:endParaRPr lang="en-US" altLang="ja-JP" sz="2200" b="0" dirty="0"/>
          </a:p>
        </p:txBody>
      </p:sp>
      <p:sp>
        <p:nvSpPr>
          <p:cNvPr id="537603" name="Rectangle 4"/>
          <p:cNvSpPr>
            <a:spLocks noChangeArrowheads="1"/>
          </p:cNvSpPr>
          <p:nvPr/>
        </p:nvSpPr>
        <p:spPr bwMode="auto">
          <a:xfrm>
            <a:off x="5292725" y="188913"/>
            <a:ext cx="3851275" cy="476250"/>
          </a:xfrm>
          <a:prstGeom prst="rect">
            <a:avLst/>
          </a:prstGeom>
          <a:noFill/>
          <a:ln w="9525">
            <a:noFill/>
            <a:miter lim="800000"/>
            <a:headEnd/>
            <a:tailEnd/>
          </a:ln>
        </p:spPr>
        <p:txBody>
          <a:bodyPr anchor="ctr"/>
          <a:lstStyle/>
          <a:p>
            <a:pPr algn="r"/>
            <a:r>
              <a:rPr kumimoji="0" lang="en-US" altLang="ja-JP" sz="2000" b="0"/>
              <a:t>Preliminary findings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000" dirty="0" smtClean="0"/>
              <a:t>Suggestions for East Asian Regional Framework of Higher Education</a:t>
            </a:r>
            <a:br>
              <a:rPr kumimoji="1" lang="en-US" altLang="ja-JP" sz="2000" dirty="0" smtClean="0"/>
            </a:br>
            <a:r>
              <a:rPr lang="en-US" altLang="ja-JP" sz="2000" dirty="0" smtClean="0"/>
              <a:t>on intra-sub-regional cooperation </a:t>
            </a:r>
            <a:endParaRPr kumimoji="1" lang="ja-JP" altLang="en-US" sz="2000" dirty="0"/>
          </a:p>
        </p:txBody>
      </p:sp>
      <p:sp>
        <p:nvSpPr>
          <p:cNvPr id="3" name="コンテンツ プレースホルダ 2"/>
          <p:cNvSpPr>
            <a:spLocks noGrp="1"/>
          </p:cNvSpPr>
          <p:nvPr>
            <p:ph idx="1"/>
          </p:nvPr>
        </p:nvSpPr>
        <p:spPr/>
        <p:txBody>
          <a:bodyPr/>
          <a:lstStyle/>
          <a:p>
            <a:r>
              <a:rPr lang="en-US" altLang="ja-JP" sz="2000" dirty="0" smtClean="0"/>
              <a:t>First, the finding shows the deeper collaboration related to higher education within each of the sub-regions, Southeast Asia and Northeast Asia. As the findings generally indicate, Southeast Asian universities most prioritize building partnerships with the other universities in their own region, and Northeast Asian universities also place high priority on building partnerships with the other universities in their own region. These findings support the current regional policy directions. Southeast Asia began discussing regionalization in the education sector within its own region with the construction of the Socio-Cultural Community, and in 2009, Northeast Asia initiated the creation of the Asian version of ERASMUS, CAMPUS ASIA, within its own region.</a:t>
            </a:r>
            <a:r>
              <a:rPr lang="en-US" altLang="ja-JP" sz="2000" b="1" dirty="0" smtClean="0"/>
              <a:t> These ongoing active intra sub-regional collaborations may lead to the development of a concrete regional framework of higher education for both Southeast Asia and Northeast Asia. </a:t>
            </a:r>
            <a:endParaRPr lang="ja-JP" altLang="ja-JP" sz="2000" dirty="0" smtClean="0"/>
          </a:p>
          <a:p>
            <a:endParaRPr kumimoji="1" lang="ja-JP" altLang="en-US" sz="1800" dirty="0"/>
          </a:p>
        </p:txBody>
      </p:sp>
      <p:sp>
        <p:nvSpPr>
          <p:cNvPr id="4" name="スライド番号プレースホルダ 3"/>
          <p:cNvSpPr>
            <a:spLocks noGrp="1"/>
          </p:cNvSpPr>
          <p:nvPr>
            <p:ph type="sldNum" sz="quarter" idx="12"/>
          </p:nvPr>
        </p:nvSpPr>
        <p:spPr/>
        <p:txBody>
          <a:bodyPr/>
          <a:lstStyle/>
          <a:p>
            <a:pPr>
              <a:defRPr/>
            </a:pPr>
            <a:fld id="{6916CE11-F511-4438-A784-E284D563007D}" type="slidenum">
              <a:rPr lang="ja-JP" altLang="en-US" smtClean="0"/>
              <a:pPr>
                <a:defRPr/>
              </a:pPr>
              <a:t>78</a:t>
            </a:fld>
            <a:endParaRPr lang="en-US" altLang="ja-JP"/>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lstStyle/>
          <a:p>
            <a:r>
              <a:rPr lang="en-US" altLang="ja-JP" sz="2000" dirty="0" smtClean="0"/>
              <a:t>Suggestions for East Asian Regional Framework of Higher Education</a:t>
            </a:r>
            <a:br>
              <a:rPr lang="en-US" altLang="ja-JP" sz="2000" dirty="0" smtClean="0"/>
            </a:br>
            <a:r>
              <a:rPr lang="en-US" altLang="ja-JP" sz="2000" dirty="0" smtClean="0"/>
              <a:t>on “East Asia” regional cooperation</a:t>
            </a:r>
            <a:endParaRPr kumimoji="1" lang="ja-JP" altLang="en-US" sz="2000" dirty="0"/>
          </a:p>
        </p:txBody>
      </p:sp>
      <p:sp>
        <p:nvSpPr>
          <p:cNvPr id="3" name="コンテンツ プレースホルダ 2"/>
          <p:cNvSpPr>
            <a:spLocks noGrp="1"/>
          </p:cNvSpPr>
          <p:nvPr>
            <p:ph idx="1"/>
          </p:nvPr>
        </p:nvSpPr>
        <p:spPr/>
        <p:txBody>
          <a:bodyPr/>
          <a:lstStyle/>
          <a:p>
            <a:r>
              <a:rPr lang="en-US" altLang="ja-JP" sz="2000" dirty="0" smtClean="0"/>
              <a:t>Second, for overall cross-border activities, both Southeast Asia and Northeast Asia highly prioritize each other as partners for their cross-border activities, even compared to their priorities for other parts of Asia and the Pacific.</a:t>
            </a:r>
            <a:r>
              <a:rPr lang="en-US" altLang="ja-JP" sz="2000" b="1" dirty="0" smtClean="0"/>
              <a:t> This fact indicates that integrating the two sub-regions may be a functional next step in constructing a regional higher education framework in East Asia.</a:t>
            </a:r>
            <a:r>
              <a:rPr lang="en-US" altLang="ja-JP" sz="2000" dirty="0" smtClean="0"/>
              <a:t> Therefore, with ongoing active partnerships between the two regions, developing a framework that integrates the two sub-regions, often referred to </a:t>
            </a:r>
            <a:r>
              <a:rPr lang="en-US" altLang="ja-JP" sz="2000" smtClean="0"/>
              <a:t>as ASEAN+3</a:t>
            </a:r>
            <a:r>
              <a:rPr lang="en-US" altLang="ja-JP" sz="2000" dirty="0" smtClean="0"/>
              <a:t>, may function as a useful coordinating forum. In the venue </a:t>
            </a:r>
            <a:r>
              <a:rPr lang="en-US" altLang="ja-JP" sz="2000" smtClean="0"/>
              <a:t>of ASEAN+3</a:t>
            </a:r>
            <a:r>
              <a:rPr lang="en-US" altLang="ja-JP" sz="2000" dirty="0" smtClean="0"/>
              <a:t>, the issue of integration (or harmonization) in higher education has not yet been prioritized. Nevertheless, many expect an increase in awareness of the importance of regional integration in the higher education sector </a:t>
            </a:r>
            <a:r>
              <a:rPr lang="en-US" altLang="ja-JP" sz="2000" smtClean="0"/>
              <a:t>among ASEAN+3 </a:t>
            </a:r>
            <a:r>
              <a:rPr lang="en-US" altLang="ja-JP" sz="2000" dirty="0" smtClean="0"/>
              <a:t>countries in the future. </a:t>
            </a:r>
            <a:endParaRPr lang="ja-JP" altLang="ja-JP" sz="2000" dirty="0" smtClean="0"/>
          </a:p>
          <a:p>
            <a:endParaRPr kumimoji="1" lang="ja-JP" altLang="en-US" sz="1800" dirty="0"/>
          </a:p>
        </p:txBody>
      </p:sp>
      <p:sp>
        <p:nvSpPr>
          <p:cNvPr id="4" name="スライド番号プレースホルダ 3"/>
          <p:cNvSpPr>
            <a:spLocks noGrp="1"/>
          </p:cNvSpPr>
          <p:nvPr>
            <p:ph type="sldNum" sz="quarter" idx="12"/>
          </p:nvPr>
        </p:nvSpPr>
        <p:spPr/>
        <p:txBody>
          <a:bodyPr/>
          <a:lstStyle/>
          <a:p>
            <a:pPr>
              <a:defRPr/>
            </a:pPr>
            <a:fld id="{6916CE11-F511-4438-A784-E284D563007D}" type="slidenum">
              <a:rPr lang="ja-JP" altLang="en-US" smtClean="0"/>
              <a:pPr>
                <a:defRPr/>
              </a:pPr>
              <a:t>79</a:t>
            </a:fld>
            <a:endParaRPr lang="en-US" altLang="ja-JP"/>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sz="4000" dirty="0" smtClean="0"/>
              <a:t>Students from China in Japan</a:t>
            </a:r>
            <a:endParaRPr kumimoji="1" lang="ja-JP" altLang="en-US" sz="4000" dirty="0"/>
          </a:p>
        </p:txBody>
      </p:sp>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8</a:t>
            </a:fld>
            <a:endParaRPr lang="en-US" altLang="ja-JP"/>
          </a:p>
        </p:txBody>
      </p:sp>
      <p:graphicFrame>
        <p:nvGraphicFramePr>
          <p:cNvPr id="5" name="グラフ プレースホルダ 4"/>
          <p:cNvGraphicFramePr>
            <a:graphicFrameLocks noGrp="1"/>
          </p:cNvGraphicFramePr>
          <p:nvPr>
            <p:ph type="chart"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000" dirty="0" smtClean="0"/>
              <a:t>Suggestions for East Asian Regional Framework of Higher Education on Inter-regional cooperation</a:t>
            </a:r>
            <a:endParaRPr kumimoji="1" lang="ja-JP" altLang="en-US" sz="2000" dirty="0"/>
          </a:p>
        </p:txBody>
      </p:sp>
      <p:sp>
        <p:nvSpPr>
          <p:cNvPr id="3" name="コンテンツ プレースホルダ 2"/>
          <p:cNvSpPr>
            <a:spLocks noGrp="1"/>
          </p:cNvSpPr>
          <p:nvPr>
            <p:ph idx="1"/>
          </p:nvPr>
        </p:nvSpPr>
        <p:spPr/>
        <p:txBody>
          <a:bodyPr/>
          <a:lstStyle/>
          <a:p>
            <a:r>
              <a:rPr lang="en-US" altLang="ja-JP" sz="2000" dirty="0" smtClean="0"/>
              <a:t>Thirdly, although the process of the East Asian regionalization of higher education may begin with an ASEAN+3 structure, it may not end there; rather, it may expand to involve strong complementary relationships with other active regions of partners. </a:t>
            </a:r>
            <a:r>
              <a:rPr lang="en-US" altLang="ja-JP" sz="2000" b="1" dirty="0" smtClean="0"/>
              <a:t>Our finding of North America as the most active (and projected to be the most active) partner for Northeast Asian universities clearly indicates that an appropriate partnership with North America needs to be included in the future dialogue for a regional higher education framework in East Asia. </a:t>
            </a:r>
            <a:r>
              <a:rPr lang="en-US" altLang="ja-JP" sz="2000" dirty="0" smtClean="0"/>
              <a:t>North America does not necessarily have to be included, but appropriate policy linkage with North America is necessary for East Asia as we have between Europe and Asia with the ASEM framework. </a:t>
            </a:r>
            <a:endParaRPr kumimoji="1" lang="ja-JP" altLang="en-US" sz="2000" dirty="0"/>
          </a:p>
        </p:txBody>
      </p:sp>
      <p:sp>
        <p:nvSpPr>
          <p:cNvPr id="4" name="スライド番号プレースホルダ 3"/>
          <p:cNvSpPr>
            <a:spLocks noGrp="1"/>
          </p:cNvSpPr>
          <p:nvPr>
            <p:ph type="sldNum" sz="quarter" idx="12"/>
          </p:nvPr>
        </p:nvSpPr>
        <p:spPr/>
        <p:txBody>
          <a:bodyPr/>
          <a:lstStyle/>
          <a:p>
            <a:pPr>
              <a:defRPr/>
            </a:pPr>
            <a:fld id="{6916CE11-F511-4438-A784-E284D563007D}" type="slidenum">
              <a:rPr lang="ja-JP" altLang="en-US" smtClean="0"/>
              <a:pPr>
                <a:defRPr/>
              </a:pPr>
              <a:t>80</a:t>
            </a:fld>
            <a:endParaRPr lang="en-US" altLang="ja-JP"/>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p:cNvSpPr>
          <p:nvPr>
            <p:ph type="title" idx="4294967295"/>
          </p:nvPr>
        </p:nvSpPr>
        <p:spPr>
          <a:xfrm>
            <a:off x="468313" y="260350"/>
            <a:ext cx="8229600" cy="936625"/>
          </a:xfrm>
        </p:spPr>
        <p:txBody>
          <a:bodyPr/>
          <a:lstStyle/>
          <a:p>
            <a:r>
              <a:rPr lang="en-US" altLang="ja-JP" sz="3200" b="1" smtClean="0">
                <a:latin typeface="Arial" charset="0"/>
              </a:rPr>
              <a:t>References</a:t>
            </a:r>
            <a:endParaRPr lang="ja-JP" altLang="en-US" sz="3200" smtClean="0">
              <a:latin typeface="Arial" charset="0"/>
            </a:endParaRPr>
          </a:p>
        </p:txBody>
      </p:sp>
      <p:sp>
        <p:nvSpPr>
          <p:cNvPr id="137218" name="Rectangle 3"/>
          <p:cNvSpPr>
            <a:spLocks noGrp="1"/>
          </p:cNvSpPr>
          <p:nvPr>
            <p:ph type="body" idx="4294967295"/>
          </p:nvPr>
        </p:nvSpPr>
        <p:spPr>
          <a:xfrm>
            <a:off x="457200" y="1196975"/>
            <a:ext cx="8229600" cy="5472113"/>
          </a:xfrm>
        </p:spPr>
        <p:txBody>
          <a:bodyPr/>
          <a:lstStyle/>
          <a:p>
            <a:pPr>
              <a:lnSpc>
                <a:spcPct val="80000"/>
              </a:lnSpc>
            </a:pPr>
            <a:r>
              <a:rPr lang="en-US" altLang="ja-JP" sz="1400" smtClean="0">
                <a:latin typeface="Arial" charset="0"/>
              </a:rPr>
              <a:t>Altbach, Philip G. and Selvaratnam Viswanathan. 1989. </a:t>
            </a:r>
            <a:r>
              <a:rPr lang="en-US" altLang="ja-JP" sz="1400" u="sng" smtClean="0">
                <a:latin typeface="Arial" charset="0"/>
              </a:rPr>
              <a:t>From Dependence to Autonomy, The</a:t>
            </a:r>
          </a:p>
          <a:p>
            <a:pPr>
              <a:lnSpc>
                <a:spcPct val="80000"/>
              </a:lnSpc>
            </a:pPr>
            <a:r>
              <a:rPr lang="en-US" altLang="ja-JP" sz="1400" u="sng" smtClean="0">
                <a:latin typeface="Arial" charset="0"/>
              </a:rPr>
              <a:t>Development of Asian Universities</a:t>
            </a:r>
            <a:r>
              <a:rPr lang="en-US" altLang="ja-JP" sz="1400" smtClean="0">
                <a:latin typeface="Arial" charset="0"/>
              </a:rPr>
              <a:t>. Kluwer Academic Publishers.</a:t>
            </a:r>
          </a:p>
          <a:p>
            <a:pPr>
              <a:lnSpc>
                <a:spcPct val="80000"/>
              </a:lnSpc>
            </a:pPr>
            <a:r>
              <a:rPr lang="en-US" altLang="ja-JP" sz="1400" smtClean="0">
                <a:latin typeface="Arial" charset="0"/>
              </a:rPr>
              <a:t>Altbach, Philip G. and Umakoshi Toru. 2004.</a:t>
            </a:r>
            <a:r>
              <a:rPr lang="en-US" altLang="ja-JP" sz="1400" u="sng" smtClean="0">
                <a:latin typeface="Arial" charset="0"/>
              </a:rPr>
              <a:t> Asian Universities, Historical Perspectives and</a:t>
            </a:r>
          </a:p>
          <a:p>
            <a:pPr>
              <a:lnSpc>
                <a:spcPct val="80000"/>
              </a:lnSpc>
            </a:pPr>
            <a:r>
              <a:rPr lang="en-US" altLang="ja-JP" sz="1400" u="sng" smtClean="0">
                <a:latin typeface="Arial" charset="0"/>
              </a:rPr>
              <a:t>Contemporary Challenges</a:t>
            </a:r>
            <a:r>
              <a:rPr lang="en-US" altLang="ja-JP" sz="1400" smtClean="0">
                <a:latin typeface="Arial" charset="0"/>
              </a:rPr>
              <a:t>. The Johns Hopkins University Press. </a:t>
            </a:r>
          </a:p>
          <a:p>
            <a:pPr>
              <a:lnSpc>
                <a:spcPct val="80000"/>
              </a:lnSpc>
            </a:pPr>
            <a:r>
              <a:rPr lang="en-US" altLang="ja-JP" sz="1400" smtClean="0">
                <a:latin typeface="Arial" charset="0"/>
              </a:rPr>
              <a:t>Carnoy, Martin. 1995. </a:t>
            </a:r>
            <a:r>
              <a:rPr lang="en-US" altLang="ja-JP" sz="1400" u="sng" smtClean="0">
                <a:latin typeface="Arial" charset="0"/>
              </a:rPr>
              <a:t>International Encyclopedia of Education</a:t>
            </a:r>
            <a:r>
              <a:rPr lang="en-US" altLang="ja-JP" sz="1400" smtClean="0">
                <a:latin typeface="Arial" charset="0"/>
              </a:rPr>
              <a:t>. Pergamon. </a:t>
            </a:r>
          </a:p>
          <a:p>
            <a:pPr>
              <a:lnSpc>
                <a:spcPct val="80000"/>
              </a:lnSpc>
            </a:pPr>
            <a:r>
              <a:rPr lang="en-US" altLang="ja-JP" sz="1400" smtClean="0">
                <a:latin typeface="Arial" charset="0"/>
              </a:rPr>
              <a:t>Challenger Concept. 2008. </a:t>
            </a:r>
            <a:r>
              <a:rPr lang="en-US" altLang="ja-JP" sz="1400" u="sng" smtClean="0">
                <a:latin typeface="Arial" charset="0"/>
              </a:rPr>
              <a:t>Education Guide Malaysia.</a:t>
            </a:r>
            <a:r>
              <a:rPr lang="en-US" altLang="ja-JP" sz="1400" smtClean="0">
                <a:latin typeface="Arial" charset="0"/>
              </a:rPr>
              <a:t> Challenger Concept. </a:t>
            </a:r>
          </a:p>
          <a:p>
            <a:pPr>
              <a:lnSpc>
                <a:spcPct val="80000"/>
              </a:lnSpc>
            </a:pPr>
            <a:r>
              <a:rPr lang="en-US" altLang="ja-JP" sz="1400" smtClean="0">
                <a:latin typeface="Arial" charset="0"/>
              </a:rPr>
              <a:t>Clark, Robin E., Guy R. Neave, and Burton R. Clark. 1992. </a:t>
            </a:r>
            <a:r>
              <a:rPr lang="en-US" altLang="ja-JP" sz="1400" u="sng" smtClean="0">
                <a:latin typeface="Arial" charset="0"/>
              </a:rPr>
              <a:t>The Encyclopedia of Higher Education</a:t>
            </a:r>
            <a:r>
              <a:rPr lang="en-US" altLang="ja-JP" sz="1400" smtClean="0">
                <a:latin typeface="Arial" charset="0"/>
              </a:rPr>
              <a:t>.</a:t>
            </a:r>
          </a:p>
          <a:p>
            <a:pPr>
              <a:lnSpc>
                <a:spcPct val="80000"/>
              </a:lnSpc>
            </a:pPr>
            <a:r>
              <a:rPr lang="en-US" altLang="ja-JP" sz="1400" smtClean="0">
                <a:latin typeface="Arial" charset="0"/>
              </a:rPr>
              <a:t>Pergamon.</a:t>
            </a:r>
          </a:p>
          <a:p>
            <a:pPr>
              <a:lnSpc>
                <a:spcPct val="80000"/>
              </a:lnSpc>
            </a:pPr>
            <a:r>
              <a:rPr lang="en-US" altLang="ja-JP" sz="1400" smtClean="0">
                <a:latin typeface="Arial" charset="0"/>
              </a:rPr>
              <a:t>Huang, Futao. 2006. </a:t>
            </a:r>
            <a:r>
              <a:rPr lang="en-US" altLang="ja-JP" sz="1400" u="sng" smtClean="0">
                <a:latin typeface="Arial" charset="0"/>
              </a:rPr>
              <a:t>Transnational Higher Education in Asia and the Pacific Region.</a:t>
            </a:r>
            <a:r>
              <a:rPr lang="en-US" altLang="ja-JP" sz="1400" smtClean="0">
                <a:latin typeface="Arial" charset="0"/>
              </a:rPr>
              <a:t> Research Institute for Higher Education Hiroshima University. </a:t>
            </a:r>
          </a:p>
          <a:p>
            <a:pPr>
              <a:lnSpc>
                <a:spcPct val="80000"/>
              </a:lnSpc>
            </a:pPr>
            <a:r>
              <a:rPr lang="en-US" altLang="ja-JP" sz="1400" smtClean="0">
                <a:latin typeface="Arial" charset="0"/>
              </a:rPr>
              <a:t>Husen, Torsten, and T. Neville Postalethwiate. 1994. </a:t>
            </a:r>
            <a:r>
              <a:rPr lang="en-US" altLang="ja-JP" sz="1400" u="sng" smtClean="0">
                <a:latin typeface="Arial" charset="0"/>
              </a:rPr>
              <a:t>The International Encyclopedia of Education.</a:t>
            </a:r>
            <a:endParaRPr lang="en-US" altLang="ja-JP" sz="1400" smtClean="0">
              <a:latin typeface="Arial" charset="0"/>
            </a:endParaRPr>
          </a:p>
          <a:p>
            <a:pPr>
              <a:lnSpc>
                <a:spcPct val="80000"/>
              </a:lnSpc>
            </a:pPr>
            <a:r>
              <a:rPr lang="en-US" altLang="ja-JP" sz="1400" smtClean="0">
                <a:latin typeface="Arial" charset="0"/>
              </a:rPr>
              <a:t>Pergamon. </a:t>
            </a:r>
          </a:p>
          <a:p>
            <a:pPr>
              <a:lnSpc>
                <a:spcPct val="80000"/>
              </a:lnSpc>
            </a:pPr>
            <a:r>
              <a:rPr lang="en-US" altLang="ja-JP" sz="1400" smtClean="0">
                <a:latin typeface="Arial" charset="0"/>
              </a:rPr>
              <a:t>International Association of Universities. 1997.</a:t>
            </a:r>
            <a:r>
              <a:rPr lang="en-US" altLang="ja-JP" sz="1400" u="sng" smtClean="0">
                <a:latin typeface="Arial" charset="0"/>
              </a:rPr>
              <a:t> World List of Universities and Other Institutions of</a:t>
            </a:r>
          </a:p>
          <a:p>
            <a:pPr>
              <a:lnSpc>
                <a:spcPct val="80000"/>
              </a:lnSpc>
            </a:pPr>
            <a:r>
              <a:rPr lang="en-US" altLang="ja-JP" sz="1400" u="sng" smtClean="0">
                <a:latin typeface="Arial" charset="0"/>
              </a:rPr>
              <a:t>Higher Education.</a:t>
            </a:r>
            <a:r>
              <a:rPr lang="en-US" altLang="ja-JP" sz="1400" smtClean="0">
                <a:latin typeface="Arial" charset="0"/>
              </a:rPr>
              <a:t> Palgrave Macmillan.</a:t>
            </a:r>
          </a:p>
          <a:p>
            <a:pPr>
              <a:lnSpc>
                <a:spcPct val="80000"/>
              </a:lnSpc>
            </a:pPr>
            <a:r>
              <a:rPr lang="en-US" altLang="ja-JP" sz="1400" smtClean="0">
                <a:latin typeface="Arial" charset="0"/>
              </a:rPr>
              <a:t>Knight, Jane. 2005.  </a:t>
            </a:r>
            <a:r>
              <a:rPr lang="en-US" altLang="ja-JP" sz="1400" u="sng" smtClean="0">
                <a:latin typeface="Arial" charset="0"/>
              </a:rPr>
              <a:t>“Cross-Border Education: Not Just Students on the Move.</a:t>
            </a:r>
            <a:r>
              <a:rPr lang="en-US" altLang="ja-JP" sz="1400" smtClean="0">
                <a:latin typeface="Arial" charset="0"/>
              </a:rPr>
              <a:t>” Journal of International</a:t>
            </a:r>
          </a:p>
          <a:p>
            <a:pPr>
              <a:lnSpc>
                <a:spcPct val="80000"/>
              </a:lnSpc>
            </a:pPr>
            <a:r>
              <a:rPr lang="en-US" altLang="ja-JP" sz="1400" smtClean="0">
                <a:latin typeface="Arial" charset="0"/>
              </a:rPr>
              <a:t>Higher Education, no. 41 (Fall 2005), http://www.bc.edu/bc_org/avp/soe/cihe/newsletter/Number41/p2_Knight.htm (accessed September 14, 2009). </a:t>
            </a:r>
          </a:p>
          <a:p>
            <a:pPr>
              <a:lnSpc>
                <a:spcPct val="80000"/>
              </a:lnSpc>
            </a:pPr>
            <a:r>
              <a:rPr lang="en-US" altLang="ja-JP" sz="1400" smtClean="0">
                <a:latin typeface="Arial" charset="0"/>
              </a:rPr>
              <a:t>Knight, Jane. 2006. </a:t>
            </a:r>
            <a:r>
              <a:rPr lang="en-US" altLang="ja-JP" sz="1400" u="sng" smtClean="0">
                <a:latin typeface="Arial" charset="0"/>
              </a:rPr>
              <a:t>2005 IAU Global Survey Report: Internationalization of Higher Education: New</a:t>
            </a:r>
            <a:r>
              <a:rPr lang="en-US" altLang="ja-JP" sz="1400" smtClean="0">
                <a:latin typeface="Arial" charset="0"/>
              </a:rPr>
              <a:t>	</a:t>
            </a:r>
            <a:r>
              <a:rPr lang="en-US" altLang="ja-JP" sz="1400" u="sng" smtClean="0">
                <a:latin typeface="Arial" charset="0"/>
              </a:rPr>
              <a:t>Directions, New Challenges</a:t>
            </a:r>
            <a:r>
              <a:rPr lang="en-US" altLang="ja-JP" sz="1400" smtClean="0">
                <a:latin typeface="Arial" charset="0"/>
              </a:rPr>
              <a:t>. International Association Universities, </a:t>
            </a:r>
          </a:p>
          <a:p>
            <a:pPr>
              <a:lnSpc>
                <a:spcPct val="80000"/>
              </a:lnSpc>
            </a:pPr>
            <a:r>
              <a:rPr lang="en-US" altLang="ja-JP" sz="1400" smtClean="0">
                <a:latin typeface="Arial" charset="0"/>
              </a:rPr>
              <a:t>Knight, Jane. 2008. </a:t>
            </a:r>
            <a:r>
              <a:rPr lang="en-US" altLang="ja-JP" sz="1400" u="sng" smtClean="0">
                <a:latin typeface="Arial" charset="0"/>
              </a:rPr>
              <a:t>Higher Education in Turmoil</a:t>
            </a:r>
            <a:r>
              <a:rPr lang="en-US" altLang="ja-JP" sz="1400" smtClean="0">
                <a:latin typeface="Arial" charset="0"/>
              </a:rPr>
              <a:t>. Sense Publishers. Rotterdam, Challenger Concept.</a:t>
            </a:r>
          </a:p>
          <a:p>
            <a:pPr>
              <a:lnSpc>
                <a:spcPct val="80000"/>
              </a:lnSpc>
            </a:pPr>
            <a:r>
              <a:rPr lang="en-US" altLang="ja-JP" sz="1400" smtClean="0">
                <a:latin typeface="Arial" charset="0"/>
              </a:rPr>
              <a:t>2004. Education Guide Malaysia. Challenger Concept, </a:t>
            </a:r>
          </a:p>
          <a:p>
            <a:pPr>
              <a:lnSpc>
                <a:spcPct val="80000"/>
              </a:lnSpc>
            </a:pPr>
            <a:r>
              <a:rPr lang="en-US" altLang="ja-JP" sz="1400" smtClean="0">
                <a:latin typeface="Arial" charset="0"/>
              </a:rPr>
              <a:t>OECD, and IBRD/World Bank. 2007. </a:t>
            </a:r>
            <a:r>
              <a:rPr lang="en-US" altLang="ja-JP" sz="1400" u="sng" smtClean="0">
                <a:latin typeface="Arial" charset="0"/>
              </a:rPr>
              <a:t>Cross-border Tertiary Education,  A way Towards Capacity</a:t>
            </a:r>
          </a:p>
          <a:p>
            <a:pPr>
              <a:lnSpc>
                <a:spcPct val="80000"/>
              </a:lnSpc>
            </a:pPr>
            <a:r>
              <a:rPr lang="en-US" altLang="ja-JP" sz="1400" u="sng" smtClean="0">
                <a:latin typeface="Arial" charset="0"/>
              </a:rPr>
              <a:t>Development</a:t>
            </a:r>
            <a:r>
              <a:rPr lang="en-US" altLang="ja-JP" sz="1400" smtClean="0">
                <a:latin typeface="Arial" charset="0"/>
              </a:rPr>
              <a:t>. OECD and IBRD/World Bank. </a:t>
            </a:r>
            <a:endParaRPr lang="ja-JP" altLang="en-US" sz="1400" smtClean="0">
              <a:latin typeface="Arial"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3"/>
          <p:cNvSpPr>
            <a:spLocks noGrp="1"/>
          </p:cNvSpPr>
          <p:nvPr>
            <p:ph type="title"/>
          </p:nvPr>
        </p:nvSpPr>
        <p:spPr>
          <a:xfrm>
            <a:off x="1796562" y="5949951"/>
            <a:ext cx="5486400" cy="576263"/>
          </a:xfrm>
        </p:spPr>
        <p:txBody>
          <a:bodyPr/>
          <a:lstStyle/>
          <a:p>
            <a:r>
              <a:rPr lang="en-US" altLang="ja-JP" sz="2800" smtClean="0"/>
              <a:t>                </a:t>
            </a:r>
            <a:r>
              <a:rPr lang="en-US" altLang="ja-JP" sz="2800" smtClean="0">
                <a:solidFill>
                  <a:srgbClr val="800000"/>
                </a:solidFill>
              </a:rPr>
              <a:t>Thank you!</a:t>
            </a:r>
            <a:endParaRPr lang="ja-JP" altLang="en-US" sz="2800" smtClean="0">
              <a:solidFill>
                <a:srgbClr val="800000"/>
              </a:solidFill>
            </a:endParaRPr>
          </a:p>
        </p:txBody>
      </p:sp>
      <p:pic>
        <p:nvPicPr>
          <p:cNvPr id="21507" name="Picture 4" descr="Okuma Auditorium and Cherry Blossom"/>
          <p:cNvPicPr>
            <a:picLocks noChangeAspect="1" noChangeArrowheads="1"/>
          </p:cNvPicPr>
          <p:nvPr/>
        </p:nvPicPr>
        <p:blipFill>
          <a:blip r:embed="rId3" cstate="print"/>
          <a:srcRect/>
          <a:stretch>
            <a:fillRect/>
          </a:stretch>
        </p:blipFill>
        <p:spPr bwMode="auto">
          <a:xfrm>
            <a:off x="1547664" y="620688"/>
            <a:ext cx="6278132" cy="518457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sz="4000" dirty="0" smtClean="0"/>
              <a:t>Students from Korea in Japan</a:t>
            </a:r>
            <a:endParaRPr kumimoji="1" lang="ja-JP" altLang="en-US" sz="4000" dirty="0"/>
          </a:p>
        </p:txBody>
      </p:sp>
      <p:sp>
        <p:nvSpPr>
          <p:cNvPr id="4" name="スライド番号プレースホルダ 3"/>
          <p:cNvSpPr>
            <a:spLocks noGrp="1"/>
          </p:cNvSpPr>
          <p:nvPr>
            <p:ph type="sldNum" sz="quarter" idx="12"/>
          </p:nvPr>
        </p:nvSpPr>
        <p:spPr/>
        <p:txBody>
          <a:bodyPr/>
          <a:lstStyle/>
          <a:p>
            <a:pPr>
              <a:defRPr/>
            </a:pPr>
            <a:fld id="{7D0C678A-1C4A-4033-8D4B-9D5B7731010C}" type="slidenum">
              <a:rPr lang="ja-JP" altLang="en-US" smtClean="0"/>
              <a:pPr>
                <a:defRPr/>
              </a:pPr>
              <a:t>9</a:t>
            </a:fld>
            <a:endParaRPr lang="en-US" altLang="ja-JP"/>
          </a:p>
        </p:txBody>
      </p:sp>
      <p:graphicFrame>
        <p:nvGraphicFramePr>
          <p:cNvPr id="5" name="グラフ プレースホルダ 4"/>
          <p:cNvGraphicFramePr>
            <a:graphicFrameLocks noGrp="1"/>
          </p:cNvGraphicFramePr>
          <p:nvPr>
            <p:ph type="chart"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9782</TotalTime>
  <Words>4121</Words>
  <Application>Microsoft Office PowerPoint</Application>
  <PresentationFormat>画面に合わせる (4:3)</PresentationFormat>
  <Paragraphs>709</Paragraphs>
  <Slides>82</Slides>
  <Notes>68</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82</vt:i4>
      </vt:variant>
    </vt:vector>
  </HeadingPairs>
  <TitlesOfParts>
    <vt:vector size="85" baseType="lpstr">
      <vt:lpstr>Office テーマ</vt:lpstr>
      <vt:lpstr>デザインの設定</vt:lpstr>
      <vt:lpstr>グラフ</vt:lpstr>
      <vt:lpstr>スライド 1</vt:lpstr>
      <vt:lpstr>Regionalization in East Asia</vt:lpstr>
      <vt:lpstr>スライド 3</vt:lpstr>
      <vt:lpstr>Inbound Mobile Students to Three Western Countries</vt:lpstr>
      <vt:lpstr>Inbound Mobile Students to Three Asian Countries</vt:lpstr>
      <vt:lpstr>International Students in China, Korea and Japan (UNESCO UIS 2012)</vt:lpstr>
      <vt:lpstr>Numbers of international students in Japan  (by Regions)</vt:lpstr>
      <vt:lpstr>Students from China in Japan</vt:lpstr>
      <vt:lpstr>Students from Korea in Japan</vt:lpstr>
      <vt:lpstr>ASEAN Students in Japan</vt:lpstr>
      <vt:lpstr>International Students in Japan</vt:lpstr>
      <vt:lpstr>Numbers of international students in Korea  (by regions)</vt:lpstr>
      <vt:lpstr>International Students in Korea</vt:lpstr>
      <vt:lpstr>International Students in Korea</vt:lpstr>
      <vt:lpstr>Japanese and Vietnamese students in Korea</vt:lpstr>
      <vt:lpstr>Numbers of ASEAN students in Korea (without Vietnam)</vt:lpstr>
      <vt:lpstr>Numbers of international students in China  (by regions)</vt:lpstr>
      <vt:lpstr>South Korean students in China</vt:lpstr>
      <vt:lpstr>Japanese students in China</vt:lpstr>
      <vt:lpstr>Thai students in China</vt:lpstr>
      <vt:lpstr>Vietnamese students in China</vt:lpstr>
      <vt:lpstr>Indonesian students in China</vt:lpstr>
      <vt:lpstr>Numbers of international students in China (without top 5 countries)</vt:lpstr>
      <vt:lpstr>Numbers of International Students in Thailand</vt:lpstr>
      <vt:lpstr>Numbers of International Students in Malaysia</vt:lpstr>
      <vt:lpstr>Numbers of International Students in Vietnam</vt:lpstr>
      <vt:lpstr>スライド 27</vt:lpstr>
      <vt:lpstr> Growing number of inter-university linkages within Asia         出典：文部科学省・「大学等間交流協定締結状況調査の結果について（平成１８年１０月１日現在）」 （平成１９年９月１９日発表） </vt:lpstr>
      <vt:lpstr>Growing number of inter-university linkages within Asia  Branch Offices Abroad by Regions            出典：文部科学省・海外拠点の設置に関する状況調査」（平成１９年９月１９日発表）</vt:lpstr>
      <vt:lpstr>Japanese university branch offices abroad  by countries </vt:lpstr>
      <vt:lpstr>Faculty members exchange based on Japanese  inter-university agreements             出典：文部科学省・「大学等間交流協定締結状況調査の結果について（平成１８年１０月１日現在）</vt:lpstr>
      <vt:lpstr>Regions of partner universities for East Asian  cross border collaborative degree programs (from JICA RI Survey in 2010  n=1,041)</vt:lpstr>
      <vt:lpstr>De facto of international higher education in Asia</vt:lpstr>
      <vt:lpstr>Asian Version of ERASMUS</vt:lpstr>
      <vt:lpstr> Joint Press Conference by  Premier Wen Jiabao of the People's Republic of China,  President Lee Myung-bak of the Republic of Korea and  Prime Minister Yukio Hatoyama of Japan  following the Second China-ROK-Japan Trilateral Summit Meeting  on 10 October 2009</vt:lpstr>
      <vt:lpstr>Japanese New Educational Cooperation Policy announced  by H.E. Mr. Naoto Kan Prime Minister of Japan at the High-Level Plenary Meeting of the  65th Session of the General Assembly of the United Nations on Sep. 22nd, 2010</vt:lpstr>
      <vt:lpstr>The Sixteenth ASEAN Plus Three Summit 2013 </vt:lpstr>
      <vt:lpstr>Regionalization of Higher Education</vt:lpstr>
      <vt:lpstr>Growing Regional Quality Assurance Frameworks</vt:lpstr>
      <vt:lpstr>Possible policy objectives for Asian regional governance in higher education</vt:lpstr>
      <vt:lpstr>2. Internationalization and Regionalizationfor nurturing “Global Citizen” and “Regional Identity”</vt:lpstr>
      <vt:lpstr>3. Internationalization and Regionalization for Development and Regional Competitivenes</vt:lpstr>
      <vt:lpstr>4. Response to Marketization of International Higher Education</vt:lpstr>
      <vt:lpstr>Searching for guiding principles of Asian regional framework of higher education</vt:lpstr>
      <vt:lpstr>Asian Version of ERASMUS</vt:lpstr>
      <vt:lpstr>Theoretical Development   </vt:lpstr>
      <vt:lpstr>アジアの大学の国際連携の理念的モデル</vt:lpstr>
      <vt:lpstr>Prospecting Asian Regional Governance Framework of Higher Education</vt:lpstr>
      <vt:lpstr>東南アジアと北東アジアの連携過程のモデル</vt:lpstr>
      <vt:lpstr>JICA Research Institute Research Project (2009-2011) on  “Political and Economic Implications of Cross-Border Higher Education in the Context of Asian Regional Integration” </vt:lpstr>
      <vt:lpstr>スライド 51</vt:lpstr>
      <vt:lpstr>スライド 52</vt:lpstr>
      <vt:lpstr>スライド 53</vt:lpstr>
      <vt:lpstr>Previous relevant studies</vt:lpstr>
      <vt:lpstr>Overview of the survey for 300 “leading” universities   </vt:lpstr>
      <vt:lpstr>Survey for 300 universities</vt:lpstr>
      <vt:lpstr>スライド 57</vt:lpstr>
      <vt:lpstr>スライド 58</vt:lpstr>
      <vt:lpstr>Workshop in Bangkok, Thailand  (June 30, 2009)</vt:lpstr>
      <vt:lpstr>スライド 60</vt:lpstr>
      <vt:lpstr>Response rates</vt:lpstr>
      <vt:lpstr>Dimension : Regional partnerships</vt:lpstr>
      <vt:lpstr>スライド 63</vt:lpstr>
      <vt:lpstr>Findings for dimension 1</vt:lpstr>
      <vt:lpstr>スライド 65</vt:lpstr>
      <vt:lpstr>Findings for dimension 2</vt:lpstr>
      <vt:lpstr>Activeness of  regional partnerships for overall cross-border activities: Southeast Asia</vt:lpstr>
      <vt:lpstr>スライド 68</vt:lpstr>
      <vt:lpstr>Activeness of  regional partnerships for overall cross-border activities: Northeast Asia</vt:lpstr>
      <vt:lpstr>スライド 70</vt:lpstr>
      <vt:lpstr>スライド 71</vt:lpstr>
      <vt:lpstr>スライド 72</vt:lpstr>
      <vt:lpstr>スライド 73</vt:lpstr>
      <vt:lpstr>スライド 74</vt:lpstr>
      <vt:lpstr>スライド 75</vt:lpstr>
      <vt:lpstr>スライド 76</vt:lpstr>
      <vt:lpstr>スライド 77</vt:lpstr>
      <vt:lpstr>Suggestions for East Asian Regional Framework of Higher Education on intra-sub-regional cooperation </vt:lpstr>
      <vt:lpstr>Suggestions for East Asian Regional Framework of Higher Education on “East Asia” regional cooperation</vt:lpstr>
      <vt:lpstr>Suggestions for East Asian Regional Framework of Higher Education on Inter-regional cooperation</vt:lpstr>
      <vt:lpstr>References</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国際協力機構</dc:creator>
  <cp:lastModifiedBy>Kazuo Kuroda</cp:lastModifiedBy>
  <cp:revision>636</cp:revision>
  <dcterms:created xsi:type="dcterms:W3CDTF">2009-06-11T00:38:22Z</dcterms:created>
  <dcterms:modified xsi:type="dcterms:W3CDTF">2014-02-21T02:02:06Z</dcterms:modified>
</cp:coreProperties>
</file>